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7" r:id="rId3"/>
    <p:sldId id="264" r:id="rId4"/>
    <p:sldId id="265" r:id="rId5"/>
    <p:sldId id="266" r:id="rId6"/>
    <p:sldId id="267" r:id="rId7"/>
    <p:sldId id="276" r:id="rId8"/>
    <p:sldId id="268" r:id="rId9"/>
    <p:sldId id="269" r:id="rId10"/>
    <p:sldId id="270" r:id="rId11"/>
    <p:sldId id="277" r:id="rId12"/>
    <p:sldId id="271" r:id="rId13"/>
    <p:sldId id="278" r:id="rId14"/>
    <p:sldId id="272" r:id="rId15"/>
    <p:sldId id="279" r:id="rId16"/>
    <p:sldId id="273" r:id="rId17"/>
    <p:sldId id="280" r:id="rId18"/>
    <p:sldId id="281" r:id="rId19"/>
    <p:sldId id="282" r:id="rId20"/>
    <p:sldId id="283" r:id="rId21"/>
    <p:sldId id="274" r:id="rId22"/>
    <p:sldId id="275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/>
  </p:cmAuthor>
  <p:cmAuthor id="2" name="Microsoft Office User" initials="MOU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96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commentAuthors" Target="commentAuthors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3BD6-EDEC-7D4F-9947-4B6D6D96764C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6ABDB-B1A9-3843-A1DC-030544874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83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2899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8408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8561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172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828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7156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47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9373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7701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102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93168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4508-B9E6-7941-B9E5-747743ACBEEE}" type="datetimeFigureOut">
              <a:rPr kumimoji="1" lang="zh-CN" altLang="en-US" smtClean="0"/>
              <a:t>2019/8/30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5933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0.png"/><Relationship Id="rId10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540700"/>
            <a:ext cx="9144000" cy="1618533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STFangsong" charset="-122"/>
                <a:ea typeface="STFangsong" charset="-122"/>
                <a:cs typeface="STFangsong" charset="-122"/>
              </a:rPr>
              <a:t>基于消息量预测的自适应并行图计算系统性能优化研究</a:t>
            </a:r>
            <a:endParaRPr kumimoji="1" lang="zh-CN" altLang="en-US" sz="4800" dirty="0">
              <a:latin typeface="STFangsong" charset="-122"/>
              <a:ea typeface="STFangsong" charset="-122"/>
              <a:cs typeface="STFangsong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173238" y="4697261"/>
            <a:ext cx="3494762" cy="1064712"/>
          </a:xfrm>
        </p:spPr>
        <p:txBody>
          <a:bodyPr>
            <a:noAutofit/>
          </a:bodyPr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李东泽    </a:t>
            </a:r>
            <a:endParaRPr kumimoji="1" lang="en-US" altLang="zh-CN" dirty="0" smtClean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指导教师</a:t>
            </a:r>
            <a:r>
              <a:rPr kumimoji="1" lang="en-US" altLang="zh-CN" dirty="0" smtClean="0">
                <a:latin typeface="STXingkai" charset="-122"/>
                <a:ea typeface="STXingkai" charset="-122"/>
                <a:cs typeface="STXingkai" charset="-122"/>
              </a:rPr>
              <a:t>:</a:t>
            </a:r>
            <a:r>
              <a:rPr kumimoji="1" lang="zh-CN" altLang="en-US" dirty="0">
                <a:latin typeface="STXingkai" charset="-122"/>
                <a:ea typeface="STXingkai" charset="-122"/>
                <a:cs typeface="STXingkai" charset="-122"/>
              </a:rPr>
              <a:t>樊</a:t>
            </a:r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文飞</a:t>
            </a:r>
            <a:endParaRPr kumimoji="1" lang="zh-CN" altLang="en-US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399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0062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运行时间预测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9681" y="1230658"/>
            <a:ext cx="9582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特征提取：</a:t>
            </a:r>
            <a:endParaRPr kumimoji="1" lang="en-US" altLang="zh-CN" sz="20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Always Active Style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：该类算法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working window size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恒定，不受接收的消息所影响，因此我们更多选取图本身的特征，包括图的拓扑结构</a:t>
            </a:r>
            <a:endParaRPr kumimoji="1"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47208" y="1141967"/>
                <a:ext cx="3903248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𝐾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𝑊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𝑖𝑠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 + </m:t>
                      </m:r>
                      <m:r>
                        <a:rPr lang="zh-CN" altLang="en-US" i="1">
                          <a:latin typeface="Cambria Math" charset="0"/>
                        </a:rPr>
                        <m:t>𝑁𝑢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𝑜𝑢𝑡𝑛𝑜𝑑𝑒</m:t>
                          </m:r>
                        </m:sub>
                      </m:sSub>
                      <m:r>
                        <a:rPr lang="zh-CN" altLang="en-US" i="0">
                          <a:latin typeface="Cambria Math" charset="0"/>
                        </a:rPr>
                        <m:t> +</m:t>
                      </m:r>
                      <m:r>
                        <a:rPr lang="zh-CN" altLang="en-US" i="1">
                          <a:latin typeface="Cambria Math" charset="0"/>
                        </a:rPr>
                        <m:t>𝑁𝑢</m:t>
                      </m:r>
                      <m:sSub>
                        <m:sSubPr>
                          <m:ctrlPr>
                            <a:rPr lang="zh-CN" altLang="en-US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charset="0"/>
                            </a:rPr>
                            <m:t>𝑚</m:t>
                          </m:r>
                        </m:e>
                        <m:sub>
                          <m:r>
                            <a:rPr lang="zh-CN" altLang="en-US" i="1">
                              <a:latin typeface="Cambria Math" charset="0"/>
                            </a:rPr>
                            <m:t>𝑚𝑠𝑔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208" y="1141967"/>
                <a:ext cx="3903248" cy="391902"/>
              </a:xfrm>
              <a:prstGeom prst="rect">
                <a:avLst/>
              </a:prstGeom>
              <a:blipFill rotWithShape="0">
                <a:blip r:embed="rId4"/>
                <a:stretch>
                  <a:fillRect t="-87692" b="-10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278995"/>
              </p:ext>
            </p:extLst>
          </p:nvPr>
        </p:nvGraphicFramePr>
        <p:xfrm>
          <a:off x="1016172" y="2350449"/>
          <a:ext cx="9304864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163108"/>
                <a:gridCol w="1163108"/>
                <a:gridCol w="1163108"/>
                <a:gridCol w="1163108"/>
                <a:gridCol w="1163108"/>
                <a:gridCol w="1163108"/>
                <a:gridCol w="1163108"/>
                <a:gridCol w="1163108"/>
              </a:tblGrid>
              <a:tr h="423333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Fragment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Id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Border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Node Number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Edge </a:t>
                      </a:r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Graph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Density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Proportion of Nodes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887493" y="3212049"/>
            <a:ext cx="944363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Message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Dependency Style 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该类算法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working window 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size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受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接收的消息所影响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，因此还需对接收的消息做映射</a:t>
            </a:r>
            <a:endParaRPr kumimoji="1"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690610"/>
              </p:ext>
            </p:extLst>
          </p:nvPr>
        </p:nvGraphicFramePr>
        <p:xfrm>
          <a:off x="990747" y="3959931"/>
          <a:ext cx="9313182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  <a:gridCol w="1034798"/>
              </a:tblGrid>
              <a:tr h="423333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Fragment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Id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Border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Node Number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Edge </a:t>
                      </a:r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Graph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Density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Proportion of Nodes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Msg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="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Msg</a:t>
                      </a:r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Embedding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矩形 18"/>
          <p:cNvSpPr/>
          <p:nvPr/>
        </p:nvSpPr>
        <p:spPr>
          <a:xfrm>
            <a:off x="912891" y="4769917"/>
            <a:ext cx="99257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/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3.   Multiple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Phase Style 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：与前两类不同的是，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该类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算法属于多阶段类型，即一轮计算要拆成多次迭代，但多次迭代也有重复的相似规律，因此我们将</a:t>
            </a:r>
            <a:r>
              <a:rPr kumimoji="1" lang="en-US" altLang="zh-CN" sz="2000" dirty="0" err="1" smtClean="0">
                <a:latin typeface="Times New Roman" charset="0"/>
                <a:ea typeface="Times New Roman" charset="0"/>
                <a:cs typeface="Times New Roman" charset="0"/>
              </a:rPr>
              <a:t>supterStep</a:t>
            </a:r>
            <a:r>
              <a:rPr kumimoji="1" lang="zh-CN" altLang="en-US" sz="2000" dirty="0" smtClean="0">
                <a:latin typeface="Times New Roman" charset="0"/>
                <a:ea typeface="Times New Roman" charset="0"/>
                <a:cs typeface="Times New Roman" charset="0"/>
              </a:rPr>
              <a:t>也作为特征</a:t>
            </a:r>
            <a:endParaRPr kumimoji="1"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5943936"/>
              </p:ext>
            </p:extLst>
          </p:nvPr>
        </p:nvGraphicFramePr>
        <p:xfrm>
          <a:off x="984273" y="5632873"/>
          <a:ext cx="9401449" cy="8229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40145"/>
                <a:gridCol w="940145"/>
                <a:gridCol w="940145"/>
                <a:gridCol w="940145"/>
                <a:gridCol w="940145"/>
                <a:gridCol w="724694"/>
                <a:gridCol w="1155595"/>
                <a:gridCol w="940145"/>
                <a:gridCol w="940145"/>
                <a:gridCol w="940145"/>
              </a:tblGrid>
              <a:tr h="647590"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Fragment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Id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Border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Node Number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Ovnum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Edge </a:t>
                      </a:r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Graph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Density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Proportion of Nodes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Msg</a:t>
                      </a:r>
                      <a:r>
                        <a:rPr lang="en-US" altLang="zh-CN" sz="1600" b="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1600" b="0" baseline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Msg</a:t>
                      </a:r>
                      <a:r>
                        <a:rPr lang="en-US" altLang="zh-CN" sz="1600" b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Embedding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b="0" dirty="0" err="1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SuperStep</a:t>
                      </a:r>
                      <a:endParaRPr lang="zh-CN" altLang="en-US" sz="1600" b="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85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469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运行时间预测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95154" y="1222742"/>
            <a:ext cx="2892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Message Embedding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25281" y="1986389"/>
            <a:ext cx="2775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1, 8, 17, 27, 28, 29, 45, 82 </a:t>
            </a:r>
            <a:endParaRPr kumimoji="1" lang="zh-CN" altLang="en-US" dirty="0"/>
          </a:p>
        </p:txBody>
      </p:sp>
      <p:cxnSp>
        <p:nvCxnSpPr>
          <p:cNvPr id="14" name="直线箭头连接符 13"/>
          <p:cNvCxnSpPr/>
          <p:nvPr/>
        </p:nvCxnSpPr>
        <p:spPr>
          <a:xfrm flipV="1">
            <a:off x="6060561" y="2167636"/>
            <a:ext cx="840700" cy="1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7038755" y="1982970"/>
            <a:ext cx="263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接收到的</a:t>
            </a:r>
            <a:r>
              <a:rPr kumimoji="1" lang="zh-CN" altLang="en-US" smtClean="0"/>
              <a:t>消息的内部点</a:t>
            </a:r>
            <a:endParaRPr kumimoji="1" lang="zh-CN" altLang="en-US" dirty="0"/>
          </a:p>
        </p:txBody>
      </p:sp>
      <p:sp>
        <p:nvSpPr>
          <p:cNvPr id="16" name="下箭头 15"/>
          <p:cNvSpPr/>
          <p:nvPr/>
        </p:nvSpPr>
        <p:spPr>
          <a:xfrm>
            <a:off x="4587951" y="2569775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2647507" y="3409746"/>
            <a:ext cx="1010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1, 8</a:t>
            </a:r>
            <a:r>
              <a:rPr kumimoji="1" lang="en-US" altLang="zh-CN" smtClean="0"/>
              <a:t>, 17</a:t>
            </a:r>
            <a:endParaRPr kumimoji="1" lang="zh-CN" altLang="en-US" dirty="0"/>
          </a:p>
        </p:txBody>
      </p:sp>
      <p:cxnSp>
        <p:nvCxnSpPr>
          <p:cNvPr id="22" name="直线连接符 21"/>
          <p:cNvCxnSpPr/>
          <p:nvPr/>
        </p:nvCxnSpPr>
        <p:spPr>
          <a:xfrm>
            <a:off x="4125432" y="1781196"/>
            <a:ext cx="0" cy="77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线连接符 22"/>
          <p:cNvCxnSpPr/>
          <p:nvPr/>
        </p:nvCxnSpPr>
        <p:spPr>
          <a:xfrm>
            <a:off x="5224133" y="1784739"/>
            <a:ext cx="0" cy="77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线连接符 23"/>
          <p:cNvCxnSpPr/>
          <p:nvPr/>
        </p:nvCxnSpPr>
        <p:spPr>
          <a:xfrm>
            <a:off x="5575006" y="1784738"/>
            <a:ext cx="0" cy="77287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3838351" y="3441645"/>
            <a:ext cx="1211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27, 28, 29</a:t>
            </a:r>
            <a:endParaRPr kumimoji="1"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258456" y="3452278"/>
            <a:ext cx="49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45</a:t>
            </a:r>
            <a:endParaRPr kumimoji="1"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901261" y="3452278"/>
            <a:ext cx="49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82</a:t>
            </a:r>
            <a:endParaRPr kumimoji="1"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147840" y="3452278"/>
            <a:ext cx="49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空</a:t>
            </a:r>
            <a:endParaRPr kumimoji="1"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4997302" y="2732561"/>
            <a:ext cx="903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</a:t>
            </a:r>
            <a:endParaRPr kumimoji="1" lang="zh-CN" altLang="en-US" dirty="0"/>
          </a:p>
        </p:txBody>
      </p:sp>
      <p:sp>
        <p:nvSpPr>
          <p:cNvPr id="31" name="下箭头 30"/>
          <p:cNvSpPr/>
          <p:nvPr/>
        </p:nvSpPr>
        <p:spPr>
          <a:xfrm>
            <a:off x="2964717" y="3806693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下箭头 31"/>
          <p:cNvSpPr/>
          <p:nvPr/>
        </p:nvSpPr>
        <p:spPr>
          <a:xfrm>
            <a:off x="4250629" y="3840080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下箭头 32"/>
          <p:cNvSpPr/>
          <p:nvPr/>
        </p:nvSpPr>
        <p:spPr>
          <a:xfrm>
            <a:off x="5403116" y="3852768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下箭头 33"/>
          <p:cNvSpPr/>
          <p:nvPr/>
        </p:nvSpPr>
        <p:spPr>
          <a:xfrm>
            <a:off x="6274993" y="3842134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下箭头 34"/>
          <p:cNvSpPr/>
          <p:nvPr/>
        </p:nvSpPr>
        <p:spPr>
          <a:xfrm>
            <a:off x="7040541" y="3831501"/>
            <a:ext cx="170121" cy="5422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3152552" y="3921601"/>
            <a:ext cx="5050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0-20</a:t>
            </a:r>
            <a:endParaRPr kumimoji="1" lang="zh-CN" altLang="en-US" sz="1200" dirty="0"/>
          </a:p>
        </p:txBody>
      </p:sp>
      <p:sp>
        <p:nvSpPr>
          <p:cNvPr id="37" name="文本框 36"/>
          <p:cNvSpPr txBox="1"/>
          <p:nvPr/>
        </p:nvSpPr>
        <p:spPr>
          <a:xfrm>
            <a:off x="4476281" y="3928779"/>
            <a:ext cx="6031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mtClean="0"/>
              <a:t>20-40</a:t>
            </a:r>
            <a:endParaRPr kumimoji="1" lang="zh-CN" altLang="en-US" sz="1200" dirty="0"/>
          </a:p>
        </p:txBody>
      </p:sp>
      <p:sp>
        <p:nvSpPr>
          <p:cNvPr id="38" name="文本框 37"/>
          <p:cNvSpPr txBox="1"/>
          <p:nvPr/>
        </p:nvSpPr>
        <p:spPr>
          <a:xfrm>
            <a:off x="5569682" y="3957042"/>
            <a:ext cx="662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mtClean="0"/>
              <a:t>40-60</a:t>
            </a:r>
            <a:endParaRPr kumimoji="1" lang="zh-CN" altLang="en-US" sz="1200" dirty="0"/>
          </a:p>
        </p:txBody>
      </p:sp>
      <p:sp>
        <p:nvSpPr>
          <p:cNvPr id="39" name="文本框 38"/>
          <p:cNvSpPr txBox="1"/>
          <p:nvPr/>
        </p:nvSpPr>
        <p:spPr>
          <a:xfrm>
            <a:off x="6434466" y="3960587"/>
            <a:ext cx="6627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/>
              <a:t>60-80</a:t>
            </a:r>
            <a:endParaRPr kumimoji="1" lang="zh-CN" altLang="en-US" sz="1200" dirty="0"/>
          </a:p>
        </p:txBody>
      </p:sp>
      <p:sp>
        <p:nvSpPr>
          <p:cNvPr id="40" name="文本框 39"/>
          <p:cNvSpPr txBox="1"/>
          <p:nvPr/>
        </p:nvSpPr>
        <p:spPr>
          <a:xfrm>
            <a:off x="7150696" y="3981942"/>
            <a:ext cx="8130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smtClean="0"/>
              <a:t>80-100</a:t>
            </a:r>
            <a:endParaRPr kumimoji="1" lang="zh-CN" altLang="en-US" sz="1200" dirty="0"/>
          </a:p>
        </p:txBody>
      </p:sp>
      <p:sp>
        <p:nvSpPr>
          <p:cNvPr id="41" name="文本框 40"/>
          <p:cNvSpPr txBox="1"/>
          <p:nvPr/>
        </p:nvSpPr>
        <p:spPr>
          <a:xfrm>
            <a:off x="3968014" y="4711460"/>
            <a:ext cx="1881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3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cxnSp>
        <p:nvCxnSpPr>
          <p:cNvPr id="42" name="直线箭头连接符 41"/>
          <p:cNvCxnSpPr/>
          <p:nvPr/>
        </p:nvCxnSpPr>
        <p:spPr>
          <a:xfrm flipV="1">
            <a:off x="6016900" y="4890810"/>
            <a:ext cx="840700" cy="10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7031665" y="4719088"/>
            <a:ext cx="263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后的结果</a:t>
            </a:r>
            <a:endParaRPr kumimoji="1" lang="zh-CN" altLang="en-US" dirty="0"/>
          </a:p>
        </p:txBody>
      </p:sp>
      <p:sp>
        <p:nvSpPr>
          <p:cNvPr id="45" name="矩形标注 44"/>
          <p:cNvSpPr/>
          <p:nvPr/>
        </p:nvSpPr>
        <p:spPr>
          <a:xfrm>
            <a:off x="6456345" y="2978113"/>
            <a:ext cx="2331039" cy="313833"/>
          </a:xfrm>
          <a:prstGeom prst="wedgeRectCallout">
            <a:avLst>
              <a:gd name="adj1" fmla="val -77850"/>
              <a:gd name="adj2" fmla="val -6019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超参数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31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100488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运行时间预测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29681" y="1265193"/>
            <a:ext cx="95824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运行时间预测：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我们采用随机森林，岭回归、局部加权线性回归，神经网络分别对上述三类算法进行训练预测，采用</a:t>
            </a:r>
            <a:r>
              <a:rPr kumimoji="1" lang="en-US" altLang="zh-CN" sz="2000" dirty="0" smtClean="0">
                <a:latin typeface="STKaiti" charset="-122"/>
                <a:ea typeface="STKaiti" charset="-122"/>
                <a:cs typeface="STKaiti" charset="-122"/>
              </a:rPr>
              <a:t>k=10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交叉验证方法，使用均方相对误差</a:t>
            </a:r>
            <a:r>
              <a:rPr kumimoji="1" lang="en-US" altLang="zh-CN" sz="2000" dirty="0" smtClean="0">
                <a:latin typeface="STKaiti" charset="-122"/>
                <a:ea typeface="STKaiti" charset="-122"/>
                <a:cs typeface="STKaiti" charset="-122"/>
              </a:rPr>
              <a:t>MSRE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作为损失函数</a:t>
            </a:r>
            <a:endParaRPr kumimoji="1" lang="en-US" altLang="zh-CN" sz="2000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1" y="2280856"/>
            <a:ext cx="2719493" cy="20396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295" y="2280856"/>
            <a:ext cx="2658168" cy="19936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814" y="2240665"/>
            <a:ext cx="2626099" cy="196957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451" y="4499829"/>
            <a:ext cx="2658949" cy="199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92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9957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运行时间预测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591096"/>
              </p:ext>
            </p:extLst>
          </p:nvPr>
        </p:nvGraphicFramePr>
        <p:xfrm>
          <a:off x="1791830" y="1024680"/>
          <a:ext cx="8128000" cy="14122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35891"/>
                <a:gridCol w="1467293"/>
                <a:gridCol w="1499191"/>
                <a:gridCol w="1500025"/>
                <a:gridCol w="1625600"/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Pagerank-dbpedia</a:t>
                      </a:r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MSRE</a:t>
                      </a: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random forest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0.32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0.34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0.45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0.006</a:t>
                      </a: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ridge regression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0.44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0.56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</a:t>
                      </a: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Local weight linear</a:t>
                      </a:r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0.49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0.57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0.54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0.033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1963789"/>
              </p:ext>
            </p:extLst>
          </p:nvPr>
        </p:nvGraphicFramePr>
        <p:xfrm>
          <a:off x="1774105" y="2846397"/>
          <a:ext cx="8128000" cy="16154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21716"/>
                <a:gridCol w="1467294"/>
                <a:gridCol w="1499190"/>
                <a:gridCol w="1514200"/>
                <a:gridCol w="1625600"/>
              </a:tblGrid>
              <a:tr h="0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sssp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-com-</a:t>
                      </a:r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fri</a:t>
                      </a:r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MSRE</a:t>
                      </a: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random forest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39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03</a:t>
                      </a:r>
                      <a:endParaRPr lang="is-I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ridge regression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33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29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</a:t>
                      </a:r>
                      <a:r>
                        <a:rPr lang="en-US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.4</a:t>
                      </a:r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04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Local weight linear</a:t>
                      </a:r>
                    </a:p>
                    <a:p>
                      <a:pPr rtl="0" fontAlgn="b"/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0.33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0.31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0.41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0.012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089612"/>
              </p:ext>
            </p:extLst>
          </p:nvPr>
        </p:nvGraphicFramePr>
        <p:xfrm>
          <a:off x="1763472" y="4792161"/>
          <a:ext cx="8128000" cy="18345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085512"/>
                <a:gridCol w="1456660"/>
                <a:gridCol w="1520456"/>
                <a:gridCol w="1439772"/>
                <a:gridCol w="1625600"/>
              </a:tblGrid>
              <a:tr h="531290">
                <a:tc>
                  <a:txBody>
                    <a:bodyPr/>
                    <a:lstStyle/>
                    <a:p>
                      <a:pPr rtl="0" fontAlgn="b"/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Wcc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hashmin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</a:t>
                      </a:r>
                      <a:r>
                        <a:rPr lang="en-US" altLang="zh-CN" dirty="0" err="1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-road</a:t>
                      </a:r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RMSE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rtl="0" fontAlgn="b"/>
                      <a:r>
                        <a:rPr lang="en-US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MSRE</a:t>
                      </a:r>
                    </a:p>
                  </a:txBody>
                  <a:tcPr marL="19050" marR="19050" marT="12700" marB="12700" anchor="b"/>
                </a:tc>
              </a:tr>
              <a:tr h="34322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random forest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17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19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24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is-IS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is-I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  <a:tr h="343222">
                <a:tc>
                  <a:txBody>
                    <a:bodyPr/>
                    <a:lstStyle/>
                    <a:p>
                      <a:pPr rtl="0" fontAlgn="b"/>
                      <a:r>
                        <a:rPr lang="en-US" dirty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ridge regression</a:t>
                      </a: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22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28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nb-NO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</a:t>
                      </a: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  <a:tr h="531290"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Local weight linear</a:t>
                      </a:r>
                    </a:p>
                    <a:p>
                      <a:pPr rtl="0" fontAlgn="b"/>
                      <a:endParaRPr lang="en-US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0.24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0.25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0.33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altLang="zh-CN" dirty="0" smtClean="0"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0.024</a:t>
                      </a:r>
                      <a:endParaRPr lang="nb-NO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19050" marR="19050" marT="12700" marB="1270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476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294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消息到达速率估计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929681" y="1265193"/>
                <a:ext cx="9582411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2000" dirty="0" smtClean="0">
                    <a:latin typeface="STXingkai" charset="-122"/>
                    <a:ea typeface="STXingkai" charset="-122"/>
                    <a:cs typeface="STXingkai" charset="-122"/>
                  </a:rPr>
                  <a:t>消息到达速率估计：</a:t>
                </a:r>
                <a:r>
                  <a:rPr kumimoji="1" lang="zh-CN" altLang="en-US" sz="2000" dirty="0" smtClean="0">
                    <a:latin typeface="STKaiti" charset="-122"/>
                    <a:ea typeface="STKaiti" charset="-122"/>
                    <a:cs typeface="STKaiti" charset="-122"/>
                  </a:rPr>
                  <a:t>我们采用“最近的平均估计不远的将来”思想来估计消息到达速率，即我们计算某</a:t>
                </a:r>
                <a:r>
                  <a:rPr kumimoji="1" lang="en-US" altLang="zh-CN" sz="2000" dirty="0" smtClean="0">
                    <a:latin typeface="STKaiti" charset="-122"/>
                    <a:ea typeface="STKaiti" charset="-122"/>
                    <a:cs typeface="STKaiti" charset="-122"/>
                  </a:rPr>
                  <a:t>t</a:t>
                </a:r>
                <a:r>
                  <a:rPr kumimoji="1" lang="zh-CN" altLang="en-US" sz="2000" dirty="0" smtClean="0">
                    <a:latin typeface="STKaiti" charset="-122"/>
                    <a:ea typeface="STKaiti" charset="-122"/>
                    <a:cs typeface="STKaiti" charset="-122"/>
                  </a:rPr>
                  <a:t>时间内的消息数量</a:t>
                </a:r>
                <a:r>
                  <a:rPr kumimoji="1" lang="en-US" altLang="zh-CN" sz="2000" dirty="0" smtClean="0">
                    <a:latin typeface="STKaiti" charset="-122"/>
                    <a:ea typeface="STKaiti" charset="-122"/>
                    <a:cs typeface="STKaiti" charset="-122"/>
                  </a:rPr>
                  <a:t>m</a:t>
                </a:r>
                <a:r>
                  <a:rPr kumimoji="1" lang="zh-CN" altLang="en-US" sz="2000" dirty="0" smtClean="0">
                    <a:latin typeface="STKaiti" charset="-122"/>
                    <a:ea typeface="STKaiti" charset="-122"/>
                    <a:cs typeface="STKaiti" charset="-122"/>
                  </a:rPr>
                  <a:t>，用</a:t>
                </a:r>
                <a:r>
                  <a:rPr kumimoji="1" lang="en-US" altLang="zh-CN" sz="2000" dirty="0" smtClean="0">
                    <a:latin typeface="STKaiti" charset="-122"/>
                    <a:ea typeface="STKaiti" charset="-122"/>
                    <a:cs typeface="STKaiti" charset="-122"/>
                  </a:rPr>
                  <a:t>m/t</a:t>
                </a:r>
                <a:r>
                  <a:rPr kumimoji="1" lang="zh-CN" altLang="en-US" sz="2000" dirty="0" smtClean="0">
                    <a:latin typeface="STKaiti" charset="-122"/>
                    <a:ea typeface="STKaiti" charset="-122"/>
                    <a:cs typeface="STKaiti" charset="-122"/>
                  </a:rPr>
                  <a:t>来估计下一轮速率，主要原因如下：</a:t>
                </a:r>
                <a:endParaRPr kumimoji="1" lang="en-US" altLang="zh-CN" sz="2000" dirty="0" smtClean="0">
                  <a:latin typeface="STKaiti" charset="-122"/>
                  <a:ea typeface="STKaiti" charset="-122"/>
                  <a:cs typeface="STKaiti" charset="-122"/>
                </a:endParaRPr>
              </a:p>
              <a:p>
                <a:endParaRPr kumimoji="1" lang="en-US" altLang="zh-CN" sz="2000" dirty="0" smtClean="0">
                  <a:latin typeface="STKaiti" charset="-122"/>
                  <a:ea typeface="STKaiti" charset="-122"/>
                  <a:cs typeface="STKaiti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kumimoji="1" lang="zh-CN" altLang="en-US" sz="2000" dirty="0">
                    <a:latin typeface="STKaiti" charset="-122"/>
                    <a:ea typeface="STKaiti" charset="-122"/>
                    <a:cs typeface="STKaiti" charset="-122"/>
                  </a:rPr>
                  <a:t>某个</a:t>
                </a:r>
                <a:r>
                  <a:rPr kumimoji="1" lang="en-US" altLang="zh-CN" sz="2000" dirty="0" smtClean="0">
                    <a:latin typeface="STKaiti" charset="-122"/>
                    <a:ea typeface="STKaiti" charset="-122"/>
                    <a:cs typeface="STKaiti" charset="-122"/>
                  </a:rPr>
                  <a:t>fragment</a:t>
                </a:r>
                <a:r>
                  <a:rPr kumimoji="1" lang="zh-CN" altLang="en-US" sz="2000" dirty="0" smtClean="0">
                    <a:latin typeface="STKaiti" charset="-122"/>
                    <a:ea typeface="STKaiti" charset="-122"/>
                    <a:cs typeface="STKaiti" charset="-122"/>
                  </a:rPr>
                  <a:t>的</a:t>
                </a: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接收消息的速率，不仅跟与其他</a:t>
                </a:r>
                <a:r>
                  <a:rPr lang="en-US" altLang="zh-CN" sz="2000" dirty="0">
                    <a:latin typeface="STKaiti" charset="-122"/>
                    <a:ea typeface="STKaiti" charset="-122"/>
                    <a:cs typeface="STKaiti" charset="-122"/>
                  </a:rPr>
                  <a:t>fragment</a:t>
                </a:r>
                <a:r>
                  <a:rPr lang="zh-CN" altLang="en-US" sz="2000" dirty="0">
                    <a:latin typeface="STKaiti" charset="-122"/>
                    <a:ea typeface="STKaiti" charset="-122"/>
                    <a:cs typeface="STKaiti" charset="-122"/>
                  </a:rPr>
                  <a:t>间的连接边相关</a:t>
                </a: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，还与其他</a:t>
                </a:r>
                <a:r>
                  <a:rPr lang="en-US" altLang="zh-CN" sz="2000" dirty="0">
                    <a:latin typeface="STKaiti" charset="-122"/>
                    <a:ea typeface="STKaiti" charset="-122"/>
                    <a:cs typeface="STKaiti" charset="-122"/>
                  </a:rPr>
                  <a:t>fragment</a:t>
                </a: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中前一轮计算的活跃点集合相关，甚至还与当时网络延迟等多方面不可控因素相关，因此无法采用机器学习的方式提取特征，从而达到想训练时间那样训练消息到达速率</a:t>
                </a:r>
                <a:endParaRPr lang="en-US" altLang="zh-CN" sz="2000" dirty="0">
                  <a:latin typeface="STKaiti" charset="-122"/>
                  <a:ea typeface="STKaiti" charset="-122"/>
                  <a:cs typeface="STKaiti" charset="-122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我们发现，</a:t>
                </a:r>
                <a:r>
                  <a:rPr lang="en-US" altLang="zh-CN" sz="2000" dirty="0">
                    <a:latin typeface="STKaiti" charset="-122"/>
                    <a:ea typeface="STKaiti" charset="-122"/>
                    <a:cs typeface="STKaiti" charset="-122"/>
                  </a:rPr>
                  <a:t>MPAP</a:t>
                </a: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模型下消息的到达速率随时间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kumimoji="1" lang="en-US" altLang="zh-CN" sz="2000" dirty="0">
                        <a:latin typeface="STKaiti" charset="-122"/>
                        <a:ea typeface="STKaiti" charset="-122"/>
                        <a:cs typeface="STKaiti" charset="-122"/>
                      </a:rPr>
                      <m:t>t</m:t>
                    </m:r>
                  </m:oMath>
                </a14:m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的减小为趋于连续平稳变化，几乎没有凸起值，因此这种最近的平均预测不久的将来思想确实有效，同样我们也用实验的方式验证了其有效性</a:t>
                </a:r>
                <a:endParaRPr lang="en-US" altLang="zh-CN" sz="2000" dirty="0">
                  <a:latin typeface="STKaiti" charset="-122"/>
                  <a:ea typeface="STKaiti" charset="-122"/>
                  <a:cs typeface="STKaiti" charset="-122"/>
                </a:endParaRPr>
              </a:p>
              <a:p>
                <a:pPr marL="457200" indent="-457200">
                  <a:buAutoNum type="arabicPeriod"/>
                </a:pP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即便有很多已有的模型如</a:t>
                </a:r>
                <a:r>
                  <a:rPr lang="en-US" altLang="zh-CN" sz="2000" dirty="0">
                    <a:latin typeface="STKaiti" charset="-122"/>
                    <a:ea typeface="STKaiti" charset="-122"/>
                    <a:cs typeface="STKaiti" charset="-122"/>
                  </a:rPr>
                  <a:t>RNN</a:t>
                </a:r>
                <a:r>
                  <a:rPr lang="zh-CN" altLang="zh-CN" sz="2000" dirty="0">
                    <a:latin typeface="STKaiti" charset="-122"/>
                    <a:ea typeface="STKaiti" charset="-122"/>
                    <a:cs typeface="STKaiti" charset="-122"/>
                  </a:rPr>
                  <a:t>模型，可以很精确的预测，但这些模型有很昂贵的部署代价，相反，我们的思想代价极低</a:t>
                </a:r>
                <a:r>
                  <a:rPr lang="zh-CN" altLang="zh-CN" sz="2000" dirty="0" smtClean="0">
                    <a:latin typeface="STKaiti" charset="-122"/>
                    <a:ea typeface="STKaiti" charset="-122"/>
                    <a:cs typeface="STKaiti" charset="-122"/>
                  </a:rPr>
                  <a:t>。</a:t>
                </a:r>
                <a:endParaRPr kumimoji="1" lang="en-US" altLang="zh-CN" sz="2000" dirty="0" smtClean="0">
                  <a:latin typeface="STKaiti" charset="-122"/>
                  <a:ea typeface="STKaiti" charset="-122"/>
                  <a:cs typeface="STKaiti" charset="-122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681" y="1265193"/>
                <a:ext cx="9582411" cy="3785652"/>
              </a:xfrm>
              <a:prstGeom prst="rect">
                <a:avLst/>
              </a:prstGeom>
              <a:blipFill rotWithShape="0">
                <a:blip r:embed="rId4"/>
                <a:stretch>
                  <a:fillRect l="-700" t="-1771" r="-2864" b="-19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4547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4320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消息到达速率估计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124" y="1083979"/>
            <a:ext cx="5044108" cy="26640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139" y="3839642"/>
            <a:ext cx="4690329" cy="257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7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100333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已完成的工作与阶段性成果</a:t>
            </a:r>
            <a:r>
              <a:rPr kumimoji="1"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mr-IN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–</a:t>
            </a:r>
            <a:r>
              <a:rPr kumimoji="1"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系统的设计与实现</a:t>
            </a:r>
            <a:endParaRPr kumimoji="1" lang="zh-CN" alt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299779" y="1577137"/>
                <a:ext cx="9601200" cy="470898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kumimoji="1" lang="zh-CN" altLang="en-US" sz="2000" dirty="0">
                    <a:latin typeface="STXingkai" charset="-122"/>
                    <a:ea typeface="STXingkai" charset="-122"/>
                    <a:cs typeface="STXingkai" charset="-122"/>
                  </a:rPr>
                  <a:t>系统设计与实现</a:t>
                </a:r>
                <a:r>
                  <a:rPr kumimoji="1"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：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我们在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GRAPE+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的基础上开发了支持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MPAP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模型的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GRAPE++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kumimoji="1"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，不同点如下：</a:t>
                </a:r>
                <a:endParaRPr kumimoji="1"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endParaRPr kumimoji="1"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>
                    <a:latin typeface="STXingkai" charset="-122"/>
                    <a:ea typeface="STXingkai" charset="-122"/>
                    <a:cs typeface="STXingkai" charset="-122"/>
                  </a:rPr>
                  <a:t>动态调整模块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：为了动态调整各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间的相对进度，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MPAP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模块根据每个</a:t>
                </a:r>
                <a:r>
                  <a:rPr lang="en-US" altLang="zh-CN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fragmeng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发送的运行时信息返回一个时间</a:t>
                </a:r>
                <a14:m>
                  <m:oMath xmlns:m="http://schemas.openxmlformats.org/officeDocument/2006/math">
                    <m:r>
                      <a:rPr lang="zh-CN" altLang="zh-CN" sz="200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charset="0"/>
                        <a:ea typeface="Times New Roman" charset="0"/>
                        <a:cs typeface="Times New Roman" charset="0"/>
                      </a:rPr>
                      <m:t>t</m:t>
                    </m:r>
                    <m:r>
                      <a:rPr lang="en-US" altLang="zh-CN" sz="2000">
                        <a:latin typeface="Cambria Math" charset="0"/>
                        <a:ea typeface="Times New Roman" charset="0"/>
                        <a:cs typeface="Times New Roman" charset="0"/>
                      </a:rPr>
                      <m:t> </m:t>
                    </m:r>
                  </m:oMath>
                </a14:m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，用于指导各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是否等待一段时间以接收更多的消息。该模块基于对已有样本的训练所得到的模型。还包含常用的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RPC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框架，如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GRPC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、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Thrift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等，用于扩展该模块</a:t>
                </a:r>
                <a:r>
                  <a:rPr lang="zh-CN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功能</a:t>
                </a:r>
                <a:endParaRPr lang="en-US" altLang="zh-CN" sz="20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Tx/>
                  <a:buAutoNum type="arabicPeriod"/>
                </a:pP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zh-CN" sz="2000" dirty="0">
                    <a:latin typeface="STXingkai" charset="-122"/>
                    <a:ea typeface="STXingkai" charset="-122"/>
                    <a:cs typeface="STXingkai" charset="-122"/>
                  </a:rPr>
                  <a:t>运行时信息收集模块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：每个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在每轮</a:t>
                </a:r>
                <a:r>
                  <a:rPr lang="en-US" altLang="zh-CN" sz="2000" dirty="0" err="1">
                    <a:latin typeface="Times New Roman" charset="0"/>
                    <a:ea typeface="Times New Roman" charset="0"/>
                    <a:cs typeface="Times New Roman" charset="0"/>
                  </a:rPr>
                  <a:t>IncEval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计算时都会将本轮计算的运行时信息发送给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coordinator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节点，用于指导后续模型的训练，运行时信息包括本轮运行的时间、本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的拓扑结构以及当前轮数等</a:t>
                </a:r>
                <a:r>
                  <a:rPr lang="zh-CN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信息</a:t>
                </a:r>
                <a:endParaRPr lang="en-US" altLang="zh-CN" sz="2000" dirty="0" smtClean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Tx/>
                  <a:buAutoNum type="arabicPeriod"/>
                </a:pP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457200" indent="-457200">
                  <a:buFontTx/>
                  <a:buAutoNum type="arabicPeriod"/>
                </a:pPr>
                <a:r>
                  <a:rPr lang="zh-CN" altLang="en-US" sz="2000" dirty="0">
                    <a:latin typeface="STXingkai" charset="-122"/>
                    <a:ea typeface="STXingkai" charset="-122"/>
                    <a:cs typeface="STXingkai" charset="-122"/>
                  </a:rPr>
                  <a:t>消息传递机制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：任意时刻采用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点对点</a:t>
                </a:r>
                <a:r>
                  <a:rPr lang="zh-CN" altLang="zh-CN" sz="20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通信，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即任意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在任意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时刻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都可将消息发送给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其它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fragment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同样，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同样也会随时接收消息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，保存在缓冲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buffer</a:t>
                </a:r>
                <a:r>
                  <a:rPr lang="zh-CN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中，该过程不会阻塞任何计算过程。</a:t>
                </a: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9779" y="1577137"/>
                <a:ext cx="9601200" cy="4708981"/>
              </a:xfrm>
              <a:prstGeom prst="rect">
                <a:avLst/>
              </a:prstGeom>
              <a:blipFill rotWithShape="0">
                <a:blip r:embed="rId4"/>
                <a:stretch>
                  <a:fillRect l="-635" t="-1425" r="-635" b="-1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6660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性能评估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0" y="1255200"/>
            <a:ext cx="5221186" cy="391589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994154" y="5249262"/>
            <a:ext cx="5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BFS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209039" y="1972623"/>
            <a:ext cx="5156689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266700" algn="just">
              <a:lnSpc>
                <a:spcPts val="2200"/>
              </a:lnSpc>
              <a:spcAft>
                <a:spcPts val="0"/>
              </a:spcAft>
            </a:pPr>
            <a:r>
              <a:rPr lang="en-US" altLang="zh-CN" b="1" kern="100" dirty="0">
                <a:latin typeface="Times New Roman" charset="0"/>
                <a:ea typeface="宋体" charset="-122"/>
              </a:rPr>
              <a:t>BFS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: </a:t>
            </a:r>
            <a:r>
              <a:rPr lang="zh-CN" altLang="zh-CN" kern="100" dirty="0" smtClean="0">
                <a:latin typeface="Times New Roman" charset="0"/>
                <a:ea typeface="宋体" charset="-122"/>
              </a:rPr>
              <a:t>在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BFS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算法以及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com-</a:t>
            </a:r>
            <a:r>
              <a:rPr lang="en-US" altLang="zh-CN" kern="100" dirty="0" err="1">
                <a:latin typeface="Times New Roman" charset="0"/>
                <a:ea typeface="宋体" charset="-122"/>
              </a:rPr>
              <a:t>friendster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图数据上，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MPAP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模型分别在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64-fragment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96-fragmnet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128-fragment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160-fragment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192-fragment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比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BSP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模型快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57%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43%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52%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24%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19%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；比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模型快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16%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24%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36%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18%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16%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；比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AAP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模型快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2%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16%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17%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18%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、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7%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；可以看到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MPAP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模型比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BSP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于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模型具有较大的</a:t>
            </a:r>
            <a:r>
              <a:rPr lang="zh-CN" altLang="zh-CN" kern="100" dirty="0" smtClean="0">
                <a:latin typeface="Times New Roman" charset="0"/>
                <a:ea typeface="宋体" charset="-122"/>
              </a:rPr>
              <a:t>性能</a:t>
            </a:r>
            <a:r>
              <a:rPr lang="zh-CN" altLang="en-US" kern="100" dirty="0" smtClean="0">
                <a:latin typeface="Times New Roman" charset="0"/>
                <a:ea typeface="宋体" charset="-122"/>
              </a:rPr>
              <a:t>优势</a:t>
            </a:r>
            <a:r>
              <a:rPr lang="zh-CN" altLang="zh-CN" kern="100" dirty="0" smtClean="0">
                <a:latin typeface="Times New Roman" charset="0"/>
                <a:ea typeface="宋体" charset="-122"/>
              </a:rPr>
              <a:t>，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与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AAP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原型相比，也具有一定的性能优势，但在</a:t>
            </a:r>
            <a:r>
              <a:rPr lang="en-US" altLang="zh-CN" kern="100" dirty="0">
                <a:latin typeface="Times New Roman" charset="0"/>
                <a:ea typeface="宋体" charset="-122"/>
              </a:rPr>
              <a:t>64</a:t>
            </a:r>
            <a:r>
              <a:rPr lang="zh-CN" altLang="zh-CN" kern="100" dirty="0">
                <a:latin typeface="Times New Roman" charset="0"/>
                <a:ea typeface="宋体" charset="-122"/>
              </a:rPr>
              <a:t>分区下优势不明显。</a:t>
            </a:r>
            <a:endParaRPr lang="zh-CN" altLang="zh-CN" kern="100" dirty="0">
              <a:effectLst/>
              <a:latin typeface="Times New Roman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6866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性能评估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94154" y="5249262"/>
            <a:ext cx="71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HITS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209039" y="1972623"/>
            <a:ext cx="51566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 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HITS</a:t>
            </a:r>
            <a:r>
              <a:rPr lang="en-US" altLang="zh-CN" dirty="0"/>
              <a:t>: </a:t>
            </a:r>
            <a:r>
              <a:rPr lang="en-US" altLang="zh-CN" dirty="0" err="1" smtClean="0"/>
              <a:t>ukweb</a:t>
            </a:r>
            <a:r>
              <a:rPr lang="zh-CN" altLang="zh-CN" dirty="0"/>
              <a:t>图数据上，</a:t>
            </a:r>
            <a:r>
              <a:rPr lang="en-US" altLang="zh-CN" dirty="0"/>
              <a:t>MPAP</a:t>
            </a:r>
            <a:r>
              <a:rPr lang="zh-CN" altLang="zh-CN" dirty="0"/>
              <a:t>模型分别在</a:t>
            </a:r>
            <a:r>
              <a:rPr lang="en-US" altLang="zh-CN" dirty="0"/>
              <a:t>64-fragment</a:t>
            </a:r>
            <a:r>
              <a:rPr lang="zh-CN" altLang="zh-CN" dirty="0"/>
              <a:t>、</a:t>
            </a:r>
            <a:r>
              <a:rPr lang="en-US" altLang="zh-CN" dirty="0"/>
              <a:t>96-fragmnet</a:t>
            </a:r>
            <a:r>
              <a:rPr lang="zh-CN" altLang="zh-CN" dirty="0"/>
              <a:t>、</a:t>
            </a:r>
            <a:r>
              <a:rPr lang="en-US" altLang="zh-CN" dirty="0"/>
              <a:t>128-fragment</a:t>
            </a:r>
            <a:r>
              <a:rPr lang="zh-CN" altLang="zh-CN" dirty="0"/>
              <a:t>、</a:t>
            </a:r>
            <a:r>
              <a:rPr lang="en-US" altLang="zh-CN" dirty="0"/>
              <a:t>160-fragment</a:t>
            </a:r>
            <a:r>
              <a:rPr lang="zh-CN" altLang="zh-CN" dirty="0"/>
              <a:t>、</a:t>
            </a:r>
            <a:r>
              <a:rPr lang="en-US" altLang="zh-CN" dirty="0"/>
              <a:t>192-fragment</a:t>
            </a:r>
            <a:r>
              <a:rPr lang="zh-CN" altLang="zh-CN" dirty="0"/>
              <a:t>比</a:t>
            </a:r>
            <a:r>
              <a:rPr lang="en-US" altLang="zh-CN" dirty="0"/>
              <a:t>BSP</a:t>
            </a:r>
            <a:r>
              <a:rPr lang="zh-CN" altLang="zh-CN" dirty="0"/>
              <a:t>模型快</a:t>
            </a:r>
            <a:r>
              <a:rPr lang="en-US" altLang="zh-CN" dirty="0"/>
              <a:t>9.28%</a:t>
            </a:r>
            <a:r>
              <a:rPr lang="zh-CN" altLang="zh-CN" dirty="0"/>
              <a:t>、</a:t>
            </a:r>
            <a:r>
              <a:rPr lang="en-US" altLang="zh-CN" dirty="0"/>
              <a:t>21.8%</a:t>
            </a:r>
            <a:r>
              <a:rPr lang="zh-CN" altLang="zh-CN" dirty="0"/>
              <a:t>、</a:t>
            </a:r>
            <a:r>
              <a:rPr lang="en-US" altLang="zh-CN" dirty="0"/>
              <a:t>17.57%</a:t>
            </a:r>
            <a:r>
              <a:rPr lang="zh-CN" altLang="zh-CN" dirty="0"/>
              <a:t>、</a:t>
            </a:r>
            <a:r>
              <a:rPr lang="en-US" altLang="zh-CN" dirty="0"/>
              <a:t>27.22%</a:t>
            </a:r>
            <a:r>
              <a:rPr lang="zh-CN" altLang="zh-CN" dirty="0"/>
              <a:t>、</a:t>
            </a:r>
            <a:r>
              <a:rPr lang="en-US" altLang="zh-CN" dirty="0"/>
              <a:t>27.73%</a:t>
            </a:r>
            <a:r>
              <a:rPr lang="zh-CN" altLang="zh-CN" dirty="0"/>
              <a:t>；比</a:t>
            </a:r>
            <a:r>
              <a:rPr lang="en-US" altLang="zh-CN" dirty="0"/>
              <a:t>AP</a:t>
            </a:r>
            <a:r>
              <a:rPr lang="zh-CN" altLang="zh-CN" dirty="0"/>
              <a:t>模型快</a:t>
            </a:r>
            <a:r>
              <a:rPr lang="en-US" altLang="zh-CN" dirty="0"/>
              <a:t>9.4%</a:t>
            </a:r>
            <a:r>
              <a:rPr lang="zh-CN" altLang="zh-CN" dirty="0"/>
              <a:t>、</a:t>
            </a:r>
            <a:r>
              <a:rPr lang="en-US" altLang="zh-CN" dirty="0"/>
              <a:t>18%</a:t>
            </a:r>
            <a:r>
              <a:rPr lang="zh-CN" altLang="zh-CN" dirty="0"/>
              <a:t>、</a:t>
            </a:r>
            <a:r>
              <a:rPr lang="en-US" altLang="zh-CN" dirty="0"/>
              <a:t>14.5%</a:t>
            </a:r>
            <a:r>
              <a:rPr lang="zh-CN" altLang="zh-CN" dirty="0"/>
              <a:t>、</a:t>
            </a:r>
            <a:r>
              <a:rPr lang="en-US" altLang="zh-CN" dirty="0"/>
              <a:t>25.8%</a:t>
            </a:r>
            <a:r>
              <a:rPr lang="zh-CN" altLang="zh-CN" dirty="0"/>
              <a:t>、</a:t>
            </a:r>
            <a:r>
              <a:rPr lang="en-US" altLang="zh-CN" dirty="0"/>
              <a:t>30.9%</a:t>
            </a:r>
            <a:r>
              <a:rPr lang="zh-CN" altLang="zh-CN" dirty="0"/>
              <a:t>；比</a:t>
            </a:r>
            <a:r>
              <a:rPr lang="en-US" altLang="zh-CN" dirty="0"/>
              <a:t>AAP</a:t>
            </a:r>
            <a:r>
              <a:rPr lang="zh-CN" altLang="zh-CN" dirty="0"/>
              <a:t>模型快</a:t>
            </a:r>
            <a:r>
              <a:rPr lang="en-US" altLang="zh-CN" dirty="0"/>
              <a:t>3.3%</a:t>
            </a:r>
            <a:r>
              <a:rPr lang="zh-CN" altLang="zh-CN" dirty="0"/>
              <a:t>、</a:t>
            </a:r>
            <a:r>
              <a:rPr lang="en-US" altLang="zh-CN" dirty="0"/>
              <a:t>3.84%</a:t>
            </a:r>
            <a:r>
              <a:rPr lang="zh-CN" altLang="zh-CN" dirty="0"/>
              <a:t>、</a:t>
            </a:r>
            <a:r>
              <a:rPr lang="en-US" altLang="zh-CN" dirty="0"/>
              <a:t>9.28%</a:t>
            </a:r>
            <a:r>
              <a:rPr lang="zh-CN" altLang="zh-CN" dirty="0"/>
              <a:t>、</a:t>
            </a:r>
            <a:r>
              <a:rPr lang="en-US" altLang="zh-CN" dirty="0"/>
              <a:t>13%</a:t>
            </a:r>
            <a:r>
              <a:rPr lang="zh-CN" altLang="zh-CN" dirty="0"/>
              <a:t>、</a:t>
            </a:r>
            <a:r>
              <a:rPr lang="en-US" altLang="zh-CN" dirty="0"/>
              <a:t>20.4%</a:t>
            </a:r>
            <a:r>
              <a:rPr lang="zh-CN" altLang="zh-CN" dirty="0"/>
              <a:t>；可以看到</a:t>
            </a:r>
            <a:r>
              <a:rPr lang="en-US" altLang="zh-CN" dirty="0"/>
              <a:t>MPAP</a:t>
            </a:r>
            <a:r>
              <a:rPr lang="zh-CN" altLang="zh-CN" dirty="0"/>
              <a:t>模型比</a:t>
            </a:r>
            <a:r>
              <a:rPr lang="en-US" altLang="zh-CN" dirty="0"/>
              <a:t>BSP</a:t>
            </a:r>
            <a:r>
              <a:rPr lang="zh-CN" altLang="zh-CN" dirty="0"/>
              <a:t>于</a:t>
            </a:r>
            <a:r>
              <a:rPr lang="en-US" altLang="zh-CN" dirty="0"/>
              <a:t>AP</a:t>
            </a:r>
            <a:r>
              <a:rPr lang="zh-CN" altLang="zh-CN" dirty="0"/>
              <a:t>模型具有较大的</a:t>
            </a:r>
            <a:r>
              <a:rPr lang="zh-CN" altLang="zh-CN" dirty="0" smtClean="0"/>
              <a:t>性能</a:t>
            </a:r>
            <a:r>
              <a:rPr lang="zh-CN" altLang="en-US" dirty="0" smtClean="0"/>
              <a:t>优势</a:t>
            </a:r>
            <a:r>
              <a:rPr lang="zh-CN" altLang="zh-CN" dirty="0" smtClean="0"/>
              <a:t>，</a:t>
            </a:r>
            <a:r>
              <a:rPr lang="zh-CN" altLang="zh-CN" dirty="0"/>
              <a:t>与</a:t>
            </a:r>
            <a:r>
              <a:rPr lang="en-US" altLang="zh-CN" dirty="0"/>
              <a:t>AAP</a:t>
            </a:r>
            <a:r>
              <a:rPr lang="zh-CN" altLang="zh-CN" dirty="0"/>
              <a:t>原型相比，也具有一定的性能优势。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3" y="1453578"/>
            <a:ext cx="4727108" cy="35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42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性能评估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94154" y="5249262"/>
            <a:ext cx="71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HITS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209039" y="1972623"/>
            <a:ext cx="51566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 </a:t>
            </a:r>
            <a:r>
              <a:rPr lang="zh-CN" altLang="en-US" b="1" dirty="0" smtClean="0"/>
              <a:t>   </a:t>
            </a:r>
            <a:r>
              <a:rPr lang="en-US" altLang="zh-CN" b="1" dirty="0" smtClean="0"/>
              <a:t>HITS</a:t>
            </a:r>
            <a:r>
              <a:rPr lang="en-US" altLang="zh-CN" dirty="0"/>
              <a:t>: </a:t>
            </a:r>
            <a:r>
              <a:rPr lang="en-US" altLang="zh-CN" dirty="0" err="1" smtClean="0"/>
              <a:t>ukweb</a:t>
            </a:r>
            <a:r>
              <a:rPr lang="zh-CN" altLang="zh-CN" dirty="0"/>
              <a:t>图数据上，</a:t>
            </a:r>
            <a:r>
              <a:rPr lang="en-US" altLang="zh-CN" dirty="0"/>
              <a:t>MPAP</a:t>
            </a:r>
            <a:r>
              <a:rPr lang="zh-CN" altLang="zh-CN" dirty="0"/>
              <a:t>模型分别在</a:t>
            </a:r>
            <a:r>
              <a:rPr lang="en-US" altLang="zh-CN" dirty="0"/>
              <a:t>64-fragment</a:t>
            </a:r>
            <a:r>
              <a:rPr lang="zh-CN" altLang="zh-CN" dirty="0"/>
              <a:t>、</a:t>
            </a:r>
            <a:r>
              <a:rPr lang="en-US" altLang="zh-CN" dirty="0"/>
              <a:t>96-fragmnet</a:t>
            </a:r>
            <a:r>
              <a:rPr lang="zh-CN" altLang="zh-CN" dirty="0"/>
              <a:t>、</a:t>
            </a:r>
            <a:r>
              <a:rPr lang="en-US" altLang="zh-CN" dirty="0"/>
              <a:t>128-fragment</a:t>
            </a:r>
            <a:r>
              <a:rPr lang="zh-CN" altLang="zh-CN" dirty="0"/>
              <a:t>、</a:t>
            </a:r>
            <a:r>
              <a:rPr lang="en-US" altLang="zh-CN" dirty="0"/>
              <a:t>160-fragment</a:t>
            </a:r>
            <a:r>
              <a:rPr lang="zh-CN" altLang="zh-CN" dirty="0"/>
              <a:t>、</a:t>
            </a:r>
            <a:r>
              <a:rPr lang="en-US" altLang="zh-CN" dirty="0"/>
              <a:t>192-fragment</a:t>
            </a:r>
            <a:r>
              <a:rPr lang="zh-CN" altLang="zh-CN" dirty="0"/>
              <a:t>比</a:t>
            </a:r>
            <a:r>
              <a:rPr lang="en-US" altLang="zh-CN" dirty="0"/>
              <a:t>BSP</a:t>
            </a:r>
            <a:r>
              <a:rPr lang="zh-CN" altLang="zh-CN" dirty="0"/>
              <a:t>模型快</a:t>
            </a:r>
            <a:r>
              <a:rPr lang="en-US" altLang="zh-CN" dirty="0"/>
              <a:t>9.28%</a:t>
            </a:r>
            <a:r>
              <a:rPr lang="zh-CN" altLang="zh-CN" dirty="0"/>
              <a:t>、</a:t>
            </a:r>
            <a:r>
              <a:rPr lang="en-US" altLang="zh-CN" dirty="0"/>
              <a:t>21.8%</a:t>
            </a:r>
            <a:r>
              <a:rPr lang="zh-CN" altLang="zh-CN" dirty="0"/>
              <a:t>、</a:t>
            </a:r>
            <a:r>
              <a:rPr lang="en-US" altLang="zh-CN" dirty="0"/>
              <a:t>17.57%</a:t>
            </a:r>
            <a:r>
              <a:rPr lang="zh-CN" altLang="zh-CN" dirty="0"/>
              <a:t>、</a:t>
            </a:r>
            <a:r>
              <a:rPr lang="en-US" altLang="zh-CN" dirty="0"/>
              <a:t>27.22%</a:t>
            </a:r>
            <a:r>
              <a:rPr lang="zh-CN" altLang="zh-CN" dirty="0"/>
              <a:t>、</a:t>
            </a:r>
            <a:r>
              <a:rPr lang="en-US" altLang="zh-CN" dirty="0"/>
              <a:t>27.73%</a:t>
            </a:r>
            <a:r>
              <a:rPr lang="zh-CN" altLang="zh-CN" dirty="0"/>
              <a:t>；比</a:t>
            </a:r>
            <a:r>
              <a:rPr lang="en-US" altLang="zh-CN" dirty="0"/>
              <a:t>AP</a:t>
            </a:r>
            <a:r>
              <a:rPr lang="zh-CN" altLang="zh-CN" dirty="0"/>
              <a:t>模型快</a:t>
            </a:r>
            <a:r>
              <a:rPr lang="en-US" altLang="zh-CN" dirty="0"/>
              <a:t>9.4%</a:t>
            </a:r>
            <a:r>
              <a:rPr lang="zh-CN" altLang="zh-CN" dirty="0"/>
              <a:t>、</a:t>
            </a:r>
            <a:r>
              <a:rPr lang="en-US" altLang="zh-CN" dirty="0"/>
              <a:t>18%</a:t>
            </a:r>
            <a:r>
              <a:rPr lang="zh-CN" altLang="zh-CN" dirty="0"/>
              <a:t>、</a:t>
            </a:r>
            <a:r>
              <a:rPr lang="en-US" altLang="zh-CN" dirty="0"/>
              <a:t>14.5%</a:t>
            </a:r>
            <a:r>
              <a:rPr lang="zh-CN" altLang="zh-CN" dirty="0"/>
              <a:t>、</a:t>
            </a:r>
            <a:r>
              <a:rPr lang="en-US" altLang="zh-CN" dirty="0"/>
              <a:t>25.8%</a:t>
            </a:r>
            <a:r>
              <a:rPr lang="zh-CN" altLang="zh-CN" dirty="0"/>
              <a:t>、</a:t>
            </a:r>
            <a:r>
              <a:rPr lang="en-US" altLang="zh-CN" dirty="0"/>
              <a:t>30.9%</a:t>
            </a:r>
            <a:r>
              <a:rPr lang="zh-CN" altLang="zh-CN" dirty="0"/>
              <a:t>；比</a:t>
            </a:r>
            <a:r>
              <a:rPr lang="en-US" altLang="zh-CN" dirty="0"/>
              <a:t>AAP</a:t>
            </a:r>
            <a:r>
              <a:rPr lang="zh-CN" altLang="zh-CN" dirty="0"/>
              <a:t>模型快</a:t>
            </a:r>
            <a:r>
              <a:rPr lang="en-US" altLang="zh-CN" dirty="0"/>
              <a:t>3.3%</a:t>
            </a:r>
            <a:r>
              <a:rPr lang="zh-CN" altLang="zh-CN" dirty="0"/>
              <a:t>、</a:t>
            </a:r>
            <a:r>
              <a:rPr lang="en-US" altLang="zh-CN" dirty="0"/>
              <a:t>3.84%</a:t>
            </a:r>
            <a:r>
              <a:rPr lang="zh-CN" altLang="zh-CN" dirty="0"/>
              <a:t>、</a:t>
            </a:r>
            <a:r>
              <a:rPr lang="en-US" altLang="zh-CN" dirty="0"/>
              <a:t>9.28%</a:t>
            </a:r>
            <a:r>
              <a:rPr lang="zh-CN" altLang="zh-CN" dirty="0"/>
              <a:t>、</a:t>
            </a:r>
            <a:r>
              <a:rPr lang="en-US" altLang="zh-CN" dirty="0"/>
              <a:t>13%</a:t>
            </a:r>
            <a:r>
              <a:rPr lang="zh-CN" altLang="zh-CN" dirty="0"/>
              <a:t>、</a:t>
            </a:r>
            <a:r>
              <a:rPr lang="en-US" altLang="zh-CN" dirty="0"/>
              <a:t>20.4%</a:t>
            </a:r>
            <a:r>
              <a:rPr lang="zh-CN" altLang="zh-CN" dirty="0"/>
              <a:t>；可以看到</a:t>
            </a:r>
            <a:r>
              <a:rPr lang="en-US" altLang="zh-CN" dirty="0"/>
              <a:t>MPAP</a:t>
            </a:r>
            <a:r>
              <a:rPr lang="zh-CN" altLang="zh-CN" dirty="0"/>
              <a:t>模型比</a:t>
            </a:r>
            <a:r>
              <a:rPr lang="en-US" altLang="zh-CN" dirty="0"/>
              <a:t>BSP</a:t>
            </a:r>
            <a:r>
              <a:rPr lang="zh-CN" altLang="zh-CN" dirty="0"/>
              <a:t>于</a:t>
            </a:r>
            <a:r>
              <a:rPr lang="en-US" altLang="zh-CN" dirty="0"/>
              <a:t>AP</a:t>
            </a:r>
            <a:r>
              <a:rPr lang="zh-CN" altLang="zh-CN" dirty="0"/>
              <a:t>模型具有较大的</a:t>
            </a:r>
            <a:r>
              <a:rPr lang="zh-CN" altLang="zh-CN" dirty="0" smtClean="0"/>
              <a:t>性能</a:t>
            </a:r>
            <a:r>
              <a:rPr lang="zh-CN" altLang="en-US" dirty="0" smtClean="0"/>
              <a:t>优势</a:t>
            </a:r>
            <a:r>
              <a:rPr lang="zh-CN" altLang="zh-CN" dirty="0" smtClean="0"/>
              <a:t>，</a:t>
            </a:r>
            <a:r>
              <a:rPr lang="zh-CN" altLang="zh-CN" dirty="0"/>
              <a:t>与</a:t>
            </a:r>
            <a:r>
              <a:rPr lang="en-US" altLang="zh-CN" dirty="0"/>
              <a:t>AAP</a:t>
            </a:r>
            <a:r>
              <a:rPr lang="zh-CN" altLang="zh-CN" dirty="0"/>
              <a:t>原型相比，也具有一定的性能优势。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583" y="1453578"/>
            <a:ext cx="4727108" cy="35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79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目录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40910" y="1631233"/>
            <a:ext cx="73903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1. 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论文的研究目标与研究重点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endParaRPr kumimoji="1" lang="en-US" altLang="zh-CN" sz="2400" dirty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2.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已完成的工作和阶段性成果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endParaRPr kumimoji="1" lang="en-US" altLang="zh-CN" sz="2400" dirty="0">
              <a:latin typeface="STXingkai" charset="-122"/>
              <a:ea typeface="STXingkai" charset="-122"/>
              <a:cs typeface="STXingkai" charset="-122"/>
            </a:endParaRPr>
          </a:p>
          <a:p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3.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 下一阶段工作计划</a:t>
            </a:r>
            <a:endParaRPr kumimoji="1" lang="zh-CN" altLang="en-US" sz="2400" dirty="0">
              <a:latin typeface="STXingkai" charset="-122"/>
              <a:ea typeface="STXingkai" charset="-122"/>
              <a:cs typeface="STXingka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056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性能评估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994154" y="5249262"/>
            <a:ext cx="715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HITS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100379" y="1857832"/>
            <a:ext cx="5156689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   </a:t>
            </a:r>
            <a:r>
              <a:rPr lang="en-US" altLang="zh-CN" b="1" dirty="0" smtClean="0"/>
              <a:t>Sampling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livejournal</a:t>
            </a:r>
            <a:r>
              <a:rPr lang="zh-CN" altLang="zh-CN" dirty="0"/>
              <a:t>图数据上，</a:t>
            </a:r>
            <a:r>
              <a:rPr lang="en-US" altLang="zh-CN" dirty="0"/>
              <a:t>MPAP</a:t>
            </a:r>
            <a:r>
              <a:rPr lang="zh-CN" altLang="zh-CN" dirty="0"/>
              <a:t>模型分别在</a:t>
            </a:r>
            <a:r>
              <a:rPr lang="en-US" altLang="zh-CN" dirty="0"/>
              <a:t>64-fragment</a:t>
            </a:r>
            <a:r>
              <a:rPr lang="zh-CN" altLang="zh-CN" dirty="0"/>
              <a:t>、</a:t>
            </a:r>
            <a:r>
              <a:rPr lang="en-US" altLang="zh-CN" dirty="0"/>
              <a:t>96-fragmnet</a:t>
            </a:r>
            <a:r>
              <a:rPr lang="zh-CN" altLang="zh-CN" dirty="0"/>
              <a:t>、</a:t>
            </a:r>
            <a:r>
              <a:rPr lang="en-US" altLang="zh-CN" dirty="0"/>
              <a:t>128-fragment</a:t>
            </a:r>
            <a:r>
              <a:rPr lang="zh-CN" altLang="zh-CN" dirty="0"/>
              <a:t>、</a:t>
            </a:r>
            <a:r>
              <a:rPr lang="en-US" altLang="zh-CN" dirty="0"/>
              <a:t>160-fragment</a:t>
            </a:r>
            <a:r>
              <a:rPr lang="zh-CN" altLang="zh-CN" dirty="0"/>
              <a:t>、</a:t>
            </a:r>
            <a:r>
              <a:rPr lang="en-US" altLang="zh-CN" dirty="0"/>
              <a:t>192-fragment</a:t>
            </a:r>
            <a:r>
              <a:rPr lang="zh-CN" altLang="zh-CN" dirty="0"/>
              <a:t>比</a:t>
            </a:r>
            <a:r>
              <a:rPr lang="en-US" altLang="zh-CN" dirty="0"/>
              <a:t>BSP</a:t>
            </a:r>
            <a:r>
              <a:rPr lang="zh-CN" altLang="zh-CN" dirty="0"/>
              <a:t>模型快</a:t>
            </a:r>
            <a:r>
              <a:rPr lang="en-US" altLang="zh-CN" dirty="0"/>
              <a:t>22%</a:t>
            </a:r>
            <a:r>
              <a:rPr lang="zh-CN" altLang="zh-CN" dirty="0"/>
              <a:t>、</a:t>
            </a:r>
            <a:r>
              <a:rPr lang="en-US" altLang="zh-CN" dirty="0"/>
              <a:t>21%</a:t>
            </a:r>
            <a:r>
              <a:rPr lang="zh-CN" altLang="zh-CN" dirty="0"/>
              <a:t>、</a:t>
            </a:r>
            <a:r>
              <a:rPr lang="en-US" altLang="zh-CN" dirty="0"/>
              <a:t>39%</a:t>
            </a:r>
            <a:r>
              <a:rPr lang="zh-CN" altLang="zh-CN" dirty="0"/>
              <a:t>、</a:t>
            </a:r>
            <a:r>
              <a:rPr lang="en-US" altLang="zh-CN" dirty="0"/>
              <a:t>30%</a:t>
            </a:r>
            <a:r>
              <a:rPr lang="zh-CN" altLang="zh-CN" dirty="0"/>
              <a:t>、</a:t>
            </a:r>
            <a:r>
              <a:rPr lang="en-US" altLang="zh-CN" dirty="0"/>
              <a:t>28%</a:t>
            </a:r>
            <a:r>
              <a:rPr lang="zh-CN" altLang="zh-CN" dirty="0"/>
              <a:t>；比</a:t>
            </a:r>
            <a:r>
              <a:rPr lang="en-US" altLang="zh-CN" dirty="0"/>
              <a:t>AP</a:t>
            </a:r>
            <a:r>
              <a:rPr lang="zh-CN" altLang="zh-CN" dirty="0"/>
              <a:t>模型在</a:t>
            </a:r>
            <a:r>
              <a:rPr lang="en-US" altLang="zh-CN" dirty="0"/>
              <a:t>64-fragment</a:t>
            </a:r>
            <a:r>
              <a:rPr lang="zh-CN" altLang="zh-CN" dirty="0"/>
              <a:t>快慢</a:t>
            </a:r>
            <a:r>
              <a:rPr lang="en-US" altLang="zh-CN" dirty="0"/>
              <a:t>0.78%</a:t>
            </a:r>
            <a:r>
              <a:rPr lang="zh-CN" altLang="zh-CN" dirty="0"/>
              <a:t>在</a:t>
            </a:r>
            <a:r>
              <a:rPr lang="en-US" altLang="zh-CN" dirty="0"/>
              <a:t>96-fragmnet</a:t>
            </a:r>
            <a:r>
              <a:rPr lang="zh-CN" altLang="zh-CN" dirty="0"/>
              <a:t>、</a:t>
            </a:r>
            <a:r>
              <a:rPr lang="en-US" altLang="zh-CN" dirty="0"/>
              <a:t>128-fragment</a:t>
            </a:r>
            <a:r>
              <a:rPr lang="zh-CN" altLang="zh-CN" dirty="0"/>
              <a:t>、</a:t>
            </a:r>
            <a:r>
              <a:rPr lang="en-US" altLang="zh-CN" dirty="0"/>
              <a:t>160-fragment</a:t>
            </a:r>
            <a:r>
              <a:rPr lang="zh-CN" altLang="zh-CN" dirty="0"/>
              <a:t>、</a:t>
            </a:r>
            <a:r>
              <a:rPr lang="en-US" altLang="zh-CN" dirty="0"/>
              <a:t>192-fragment</a:t>
            </a:r>
            <a:r>
              <a:rPr lang="zh-CN" altLang="zh-CN" dirty="0"/>
              <a:t>下快</a:t>
            </a:r>
            <a:r>
              <a:rPr lang="en-US" altLang="zh-CN" dirty="0"/>
              <a:t>5%</a:t>
            </a:r>
            <a:r>
              <a:rPr lang="zh-CN" altLang="zh-CN" dirty="0"/>
              <a:t>、</a:t>
            </a:r>
            <a:r>
              <a:rPr lang="en-US" altLang="zh-CN" dirty="0"/>
              <a:t>27%</a:t>
            </a:r>
            <a:r>
              <a:rPr lang="zh-CN" altLang="zh-CN" dirty="0"/>
              <a:t>、</a:t>
            </a:r>
            <a:r>
              <a:rPr lang="en-US" altLang="zh-CN" dirty="0"/>
              <a:t>23%</a:t>
            </a:r>
            <a:r>
              <a:rPr lang="zh-CN" altLang="zh-CN" dirty="0"/>
              <a:t>、</a:t>
            </a:r>
            <a:r>
              <a:rPr lang="en-US" altLang="zh-CN" dirty="0"/>
              <a:t>29%</a:t>
            </a:r>
            <a:r>
              <a:rPr lang="zh-CN" altLang="zh-CN" dirty="0"/>
              <a:t>；比</a:t>
            </a:r>
            <a:r>
              <a:rPr lang="en-US" altLang="zh-CN" dirty="0"/>
              <a:t>AAP</a:t>
            </a:r>
            <a:r>
              <a:rPr lang="zh-CN" altLang="zh-CN" dirty="0"/>
              <a:t>模型在</a:t>
            </a:r>
            <a:r>
              <a:rPr lang="en-US" altLang="zh-CN" dirty="0"/>
              <a:t>64-fragment</a:t>
            </a:r>
            <a:r>
              <a:rPr lang="zh-CN" altLang="zh-CN" dirty="0"/>
              <a:t>、</a:t>
            </a:r>
            <a:r>
              <a:rPr lang="en-US" altLang="zh-CN" dirty="0"/>
              <a:t>96-fragmnet</a:t>
            </a:r>
            <a:r>
              <a:rPr lang="zh-CN" altLang="zh-CN" dirty="0"/>
              <a:t>、</a:t>
            </a:r>
            <a:r>
              <a:rPr lang="en-US" altLang="zh-CN" dirty="0"/>
              <a:t>160-fragment</a:t>
            </a:r>
            <a:r>
              <a:rPr lang="zh-CN" altLang="zh-CN" dirty="0"/>
              <a:t>下慢</a:t>
            </a:r>
            <a:r>
              <a:rPr lang="en-US" altLang="zh-CN" dirty="0"/>
              <a:t>8%</a:t>
            </a:r>
            <a:r>
              <a:rPr lang="zh-CN" altLang="zh-CN" dirty="0"/>
              <a:t>、</a:t>
            </a:r>
            <a:r>
              <a:rPr lang="en-US" altLang="zh-CN" dirty="0"/>
              <a:t>6.5%</a:t>
            </a:r>
            <a:r>
              <a:rPr lang="zh-CN" altLang="zh-CN" dirty="0"/>
              <a:t>、</a:t>
            </a:r>
            <a:r>
              <a:rPr lang="en-US" altLang="zh-CN" dirty="0"/>
              <a:t>0.24%</a:t>
            </a:r>
            <a:r>
              <a:rPr lang="zh-CN" altLang="zh-CN" dirty="0"/>
              <a:t>，在</a:t>
            </a:r>
            <a:r>
              <a:rPr lang="en-US" altLang="zh-CN" dirty="0"/>
              <a:t>128-fragment </a:t>
            </a:r>
            <a:r>
              <a:rPr lang="zh-CN" altLang="zh-CN" dirty="0"/>
              <a:t>、</a:t>
            </a:r>
            <a:r>
              <a:rPr lang="en-US" altLang="zh-CN" dirty="0"/>
              <a:t>192-fragment </a:t>
            </a:r>
            <a:r>
              <a:rPr lang="zh-CN" altLang="zh-CN" dirty="0"/>
              <a:t>下快</a:t>
            </a:r>
            <a:r>
              <a:rPr lang="en-US" altLang="zh-CN" dirty="0"/>
              <a:t>9.9</a:t>
            </a:r>
            <a:r>
              <a:rPr lang="zh-CN" altLang="zh-CN" dirty="0"/>
              <a:t>、</a:t>
            </a:r>
            <a:r>
              <a:rPr lang="en-US" altLang="zh-CN" dirty="0"/>
              <a:t>15%</a:t>
            </a:r>
            <a:r>
              <a:rPr lang="zh-CN" altLang="zh-CN" dirty="0"/>
              <a:t>；可以看到</a:t>
            </a:r>
            <a:r>
              <a:rPr lang="en-US" altLang="zh-CN" dirty="0"/>
              <a:t>MPAP</a:t>
            </a:r>
            <a:r>
              <a:rPr lang="zh-CN" altLang="zh-CN" dirty="0"/>
              <a:t>模型比</a:t>
            </a:r>
            <a:r>
              <a:rPr lang="en-US" altLang="zh-CN" dirty="0"/>
              <a:t>BSP</a:t>
            </a:r>
            <a:r>
              <a:rPr lang="zh-CN" altLang="zh-CN" dirty="0"/>
              <a:t>于</a:t>
            </a:r>
            <a:r>
              <a:rPr lang="en-US" altLang="zh-CN" dirty="0"/>
              <a:t>AP</a:t>
            </a:r>
            <a:r>
              <a:rPr lang="zh-CN" altLang="zh-CN" dirty="0"/>
              <a:t>模型具有较大的</a:t>
            </a:r>
            <a:r>
              <a:rPr lang="zh-CN" altLang="zh-CN" dirty="0" smtClean="0"/>
              <a:t>性能</a:t>
            </a:r>
            <a:r>
              <a:rPr lang="zh-CN" altLang="en-US" dirty="0" smtClean="0"/>
              <a:t>优势</a:t>
            </a:r>
            <a:r>
              <a:rPr lang="zh-CN" altLang="zh-CN" dirty="0" smtClean="0"/>
              <a:t>，</a:t>
            </a:r>
            <a:r>
              <a:rPr lang="zh-CN" altLang="zh-CN" dirty="0"/>
              <a:t>与</a:t>
            </a:r>
            <a:r>
              <a:rPr lang="en-US" altLang="zh-CN" dirty="0"/>
              <a:t>AAP</a:t>
            </a:r>
            <a:r>
              <a:rPr lang="zh-CN" altLang="zh-CN" dirty="0"/>
              <a:t>原型相比，在分区数为</a:t>
            </a:r>
            <a:r>
              <a:rPr lang="en-US" altLang="zh-CN" dirty="0"/>
              <a:t>64</a:t>
            </a:r>
            <a:r>
              <a:rPr lang="zh-CN" altLang="zh-CN" dirty="0"/>
              <a:t>，</a:t>
            </a:r>
            <a:r>
              <a:rPr lang="en-US" altLang="zh-CN" dirty="0"/>
              <a:t>96</a:t>
            </a:r>
            <a:r>
              <a:rPr lang="zh-CN" altLang="zh-CN" dirty="0"/>
              <a:t>下性能不理想，但随着分区数的增加，性能超过</a:t>
            </a:r>
            <a:r>
              <a:rPr lang="en-US" altLang="zh-CN" dirty="0"/>
              <a:t>AAP</a:t>
            </a:r>
            <a:r>
              <a:rPr lang="zh-CN" altLang="zh-CN" dirty="0"/>
              <a:t>，快</a:t>
            </a:r>
            <a:r>
              <a:rPr lang="en-US" altLang="zh-CN" dirty="0"/>
              <a:t>15%</a:t>
            </a:r>
            <a:endParaRPr lang="zh-CN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24" y="1671730"/>
            <a:ext cx="4390020" cy="329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1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性能评估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950" y="1255200"/>
            <a:ext cx="2399113" cy="179933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716095" y="3087964"/>
            <a:ext cx="59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BFS</a:t>
            </a:r>
            <a:endParaRPr kumimoji="1"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5029" y="1255200"/>
            <a:ext cx="2498364" cy="187377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553319" y="3124113"/>
            <a:ext cx="8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HITS</a:t>
            </a:r>
            <a:endParaRPr kumimoji="1"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393" y="1195920"/>
            <a:ext cx="2656443" cy="199233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887708" y="3160660"/>
            <a:ext cx="84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Louvain</a:t>
            </a:r>
            <a:endParaRPr kumimoji="1"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853" y="1178999"/>
            <a:ext cx="2701564" cy="202617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9318365" y="3160660"/>
            <a:ext cx="1819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smtClean="0">
                <a:latin typeface="LingWai SC Medium" charset="-122"/>
                <a:ea typeface="LingWai SC Medium" charset="-122"/>
                <a:cs typeface="LingWai SC Medium" charset="-122"/>
              </a:rPr>
              <a:t>Label Propagation</a:t>
            </a:r>
            <a:endParaRPr kumimoji="1" lang="zh-CN" altLang="en-US" dirty="0"/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25" y="3720352"/>
            <a:ext cx="2096570" cy="1572427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728536" y="5292778"/>
            <a:ext cx="968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Pagerank</a:t>
            </a:r>
            <a:endParaRPr kumimoji="1" lang="en-US" altLang="zh-CN" dirty="0" smtClean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11" y="3708276"/>
            <a:ext cx="2235399" cy="1676549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2888677" y="5292778"/>
            <a:ext cx="1045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Sampling</a:t>
            </a:r>
            <a:endParaRPr kumimoji="1" lang="zh-CN" altLang="en-US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526" y="3685809"/>
            <a:ext cx="2342028" cy="1756521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5401130" y="5362358"/>
            <a:ext cx="87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SSSP</a:t>
            </a:r>
            <a:endParaRPr kumimoji="1" lang="zh-CN" altLang="en-US" dirty="0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9276" y="3650004"/>
            <a:ext cx="2390788" cy="1793091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572" y="3602279"/>
            <a:ext cx="2564772" cy="1923579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482937" y="5378441"/>
            <a:ext cx="1612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WCC-</a:t>
            </a:r>
            <a:r>
              <a:rPr kumimoji="1" lang="en-US" altLang="zh-CN" dirty="0" err="1">
                <a:latin typeface="LingWai SC Medium" charset="-122"/>
                <a:ea typeface="LingWai SC Medium" charset="-122"/>
                <a:cs typeface="LingWai SC Medium" charset="-122"/>
              </a:rPr>
              <a:t>H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ashmin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10429894" y="5442339"/>
            <a:ext cx="87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WCC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88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71587"/>
            <a:ext cx="7422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下一阶段工作计划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85364" y="1541137"/>
            <a:ext cx="8435788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kumimoji="1" lang="en-US" altLang="zh-CN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训练模型</a:t>
            </a:r>
            <a:r>
              <a:rPr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由于神经网络参数调节较复杂，还没有一组很好的参数，目前只是针对随机森林、岭回归、局部加权回归做了预测，后续会继续完成神经网络的实验</a:t>
            </a:r>
            <a:r>
              <a:rPr lang="zh-CN" altLang="zh-CN" sz="2000" dirty="0" smtClean="0">
                <a:latin typeface="STKaiti" charset="-122"/>
                <a:ea typeface="STKaiti" charset="-122"/>
                <a:cs typeface="STKaiti" charset="-122"/>
              </a:rPr>
              <a:t>。</a:t>
            </a:r>
            <a:endParaRPr lang="en-US" altLang="zh-CN" sz="20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FontTx/>
              <a:buAutoNum type="arabicPeriod"/>
            </a:pPr>
            <a:endParaRPr lang="en-US" altLang="zh-CN" sz="20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性能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目前针对部分算法，最终的</a:t>
            </a:r>
            <a:r>
              <a:rPr kumimoji="1" lang="en-US" altLang="zh-CN" sz="2000" dirty="0" smtClean="0">
                <a:latin typeface="STKaiti" charset="-122"/>
                <a:ea typeface="STKaiti" charset="-122"/>
                <a:cs typeface="STKaiti" charset="-122"/>
              </a:rPr>
              <a:t>MPAP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性能没有其他的模型的理想，后续会针对这一部分做一些优化，去深入查找原因</a:t>
            </a:r>
            <a:endParaRPr kumimoji="1" lang="en-US" altLang="zh-CN" sz="20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FontTx/>
              <a:buAutoNum type="arabicPeriod"/>
            </a:pPr>
            <a:endParaRPr kumimoji="1" lang="en-US" altLang="zh-CN" sz="20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en-US" altLang="zh-CN" sz="2000" dirty="0" smtClean="0">
                <a:latin typeface="STXingkai" charset="-122"/>
                <a:ea typeface="STXingkai" charset="-122"/>
                <a:cs typeface="STXingkai" charset="-122"/>
              </a:rPr>
              <a:t>Web</a:t>
            </a:r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页面</a:t>
            </a:r>
            <a:r>
              <a:rPr kumimoji="1" lang="zh-CN" altLang="en-US" sz="20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针对后端的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并行引擎，开发</a:t>
            </a:r>
            <a:r>
              <a:rPr kumimoji="1" lang="en-US" altLang="zh-CN" sz="2000" dirty="0" smtClean="0">
                <a:latin typeface="STKaiti" charset="-122"/>
                <a:ea typeface="STKaiti" charset="-122"/>
                <a:cs typeface="STKaiti" charset="-122"/>
              </a:rPr>
              <a:t>web</a:t>
            </a:r>
            <a:r>
              <a:rPr kumimoji="1" lang="zh-CN" altLang="en-US" sz="2000" dirty="0" smtClean="0">
                <a:latin typeface="STKaiti" charset="-122"/>
                <a:ea typeface="STKaiti" charset="-122"/>
                <a:cs typeface="STKaiti" charset="-122"/>
              </a:rPr>
              <a:t>服务页面，且所做工作零散，需要最终整合，用于更好的展示</a:t>
            </a:r>
            <a:endParaRPr kumimoji="1" lang="en-US" altLang="zh-CN" sz="20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FontTx/>
              <a:buAutoNum type="arabicPeriod"/>
            </a:pPr>
            <a:endParaRPr kumimoji="1" lang="en-US" altLang="zh-CN" sz="2000" dirty="0" smtClean="0">
              <a:latin typeface="Xingkai SC Light" charset="-122"/>
              <a:ea typeface="Xingkai SC Light" charset="-122"/>
              <a:cs typeface="Xingkai SC Light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撰写论文</a:t>
            </a:r>
            <a:endParaRPr kumimoji="1" lang="en-US" altLang="zh-CN" sz="20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FontTx/>
              <a:buAutoNum type="arabicPeriod"/>
            </a:pPr>
            <a:endParaRPr kumimoji="1" lang="en-US" altLang="zh-CN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431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67390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论文的研究目标与研究重点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8"/>
            <a:ext cx="9582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研究目标：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已有图计算的并行</a:t>
            </a: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同步、异步、混合计算模型</a:t>
            </a: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>)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模型中存在有很多的弊端，自适应计算模型通过动态调节点间相对进度从而解决上述问题，本课题在已有自适应模型的原型下，提出了基于消息量预测的自适应图计算模型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。</a:t>
            </a:r>
            <a:endParaRPr kumimoji="1" lang="zh-CN" alt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377862" y="3324329"/>
            <a:ext cx="958241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研究重点：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提出基于消息量预测的自适应并行图计算模型，并将消息量预测转换为对运行时间与消息到达速率的预测</a:t>
            </a:r>
            <a:endParaRPr kumimoji="1"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选取工业界与学术界常用的图计算算法，通过分析其在</a:t>
            </a: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>PIE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编程模型的行为，将算法分类，针对每类指导出不同的特征提取方案，并选用多种回归模型，进行预测比较</a:t>
            </a:r>
            <a:endParaRPr kumimoji="1"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开发基于消息量的图计算系统，在上述算法上对同步、异步、自适应模型进行性能评估对比</a:t>
            </a:r>
            <a:endParaRPr kumimoji="1" lang="en-US" altLang="zh-CN" sz="2400" dirty="0" smtClean="0">
              <a:latin typeface="STKaiti" charset="-122"/>
              <a:ea typeface="STKaiti" charset="-122"/>
              <a:cs typeface="ST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4347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0" y="325778"/>
            <a:ext cx="11690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28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28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28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b="1" dirty="0" smtClean="0">
                <a:latin typeface="STKaiti" charset="-122"/>
                <a:ea typeface="STKaiti" charset="-122"/>
                <a:cs typeface="STKaiti" charset="-122"/>
              </a:rPr>
              <a:t>MPAP</a:t>
            </a:r>
            <a:r>
              <a:rPr kumimoji="1" lang="zh-CN" altLang="en-US" sz="2800" b="1" dirty="0" smtClean="0">
                <a:latin typeface="STKaiti" charset="-122"/>
                <a:ea typeface="STKaiti" charset="-122"/>
                <a:cs typeface="STKaiti" charset="-122"/>
              </a:rPr>
              <a:t>模型</a:t>
            </a:r>
            <a:r>
              <a:rPr kumimoji="1" lang="en-US" altLang="zh-CN" sz="28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en-US" altLang="zh-CN" sz="2800" dirty="0">
                <a:latin typeface="STKaiti" charset="-122"/>
                <a:ea typeface="STKaiti" charset="-122"/>
                <a:cs typeface="STKaiti" charset="-122"/>
              </a:rPr>
              <a:t>(</a:t>
            </a:r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message predict </a:t>
            </a:r>
            <a:r>
              <a:rPr kumimoji="1" lang="en-US" altLang="zh-CN" sz="2800" dirty="0" err="1">
                <a:latin typeface="Times New Roman" charset="0"/>
                <a:ea typeface="Times New Roman" charset="0"/>
                <a:cs typeface="Times New Roman" charset="0"/>
              </a:rPr>
              <a:t>async</a:t>
            </a:r>
            <a:r>
              <a:rPr kumimoji="1" lang="en-US" altLang="zh-CN" sz="2800" dirty="0">
                <a:latin typeface="Times New Roman" charset="0"/>
                <a:ea typeface="Times New Roman" charset="0"/>
                <a:cs typeface="Times New Roman" charset="0"/>
              </a:rPr>
              <a:t> parallel)</a:t>
            </a:r>
          </a:p>
          <a:p>
            <a:endParaRPr kumimoji="1" lang="zh-CN" altLang="en-US" sz="3200" b="1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7"/>
            <a:ext cx="95824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MPAP</a:t>
            </a:r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计算模型</a:t>
            </a:r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 (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message predict </a:t>
            </a:r>
            <a:r>
              <a:rPr kumimoji="1"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async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 parallel</a:t>
            </a:r>
            <a:r>
              <a:rPr kumimoji="1" lang="en-US" altLang="zh-CN" sz="2400" dirty="0" smtClean="0">
                <a:latin typeface="STXingkai" charset="-122"/>
                <a:ea typeface="STXingkai" charset="-122"/>
                <a:cs typeface="STXingkai" charset="-122"/>
              </a:rPr>
              <a:t>)</a:t>
            </a:r>
          </a:p>
          <a:p>
            <a:r>
              <a:rPr kumimoji="1" lang="en-US" altLang="zh-CN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1.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 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核心思想：本质上属于异步计算模型，但每个计算节点在每轮迭代计算开始前，需先判断自己是否等待一段时间，等待的目的是为了接收更多消息，从而增加每轮计算效率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。</a:t>
            </a:r>
            <a:endParaRPr kumimoji="1" lang="zh-CN" altLang="en-US" sz="2400" dirty="0"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2541793" y="4619265"/>
                <a:ext cx="6693838" cy="8117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charset="0"/>
                            </a:rPr>
                            <m:t>𝐷𝑆</m:t>
                          </m:r>
                        </m:e>
                        <m:sub>
                          <m:r>
                            <a:rPr lang="en-US" altLang="zh-CN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 (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 ) /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  −</m:t>
                              </m:r>
                              <m:sSubSup>
                                <m:sSubSup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𝑖𝑑𝑙𝑒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i="1">
                                  <a:latin typeface="Cambria Math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 (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)&gt; 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+ ∆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charset="0"/>
                                </a:rPr>
                                <m:t>/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𝑖𝑑𝑙𝑒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   ( 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charset="0"/>
                                </a:rPr>
                                <m:t>)≤  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1793" y="4619265"/>
                <a:ext cx="6693838" cy="81176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2427650" y="3513420"/>
                <a:ext cx="221868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𝑤𝑎𝑖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𝑡𝑖𝑚𝑒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, 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650" y="3513420"/>
                <a:ext cx="2218684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100379" y="3382374"/>
                <a:ext cx="3928319" cy="7101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charset="0"/>
                        </a:rPr>
                        <m:t>𝑤𝑎𝑖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charset="0"/>
                            </a:rPr>
                            <m:t>𝑡𝑖𝑚𝑒</m:t>
                          </m:r>
                        </m:sub>
                      </m:sSub>
                      <m:r>
                        <a:rPr lang="en-US" altLang="zh-CN" b="0" i="1" smtClean="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mr-IN" altLang="zh-CN" b="0" i="1" smtClean="0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mr-IN" altLang="zh-CN" b="0" i="1" smtClean="0">
                                  <a:latin typeface="Cambria Math" charset="0"/>
                                </a:rPr>
                              </m:ctrlPr>
                            </m:eqArrPr>
                            <m:e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    0                       (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≥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)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(</m:t>
                                  </m:r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) / 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       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charset="0"/>
                                          <a:ea typeface="Cambria Math" charset="0"/>
                                          <a:cs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379" y="3382374"/>
                <a:ext cx="3928319" cy="71019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91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908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算法选取与分类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77862" y="1518498"/>
            <a:ext cx="95824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Xingkai" charset="-122"/>
                <a:ea typeface="STXingkai" charset="-122"/>
                <a:cs typeface="STXingkai" charset="-122"/>
              </a:rPr>
              <a:t>算法选取</a:t>
            </a:r>
            <a:endParaRPr kumimoji="1" lang="en-US" altLang="zh-CN" sz="2400" dirty="0" smtClean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学术界</a:t>
            </a:r>
            <a:r>
              <a:rPr kumimoji="1" lang="zh-CN" altLang="en-US" sz="2400" dirty="0" smtClean="0">
                <a:latin typeface="Xingkai SC Light" charset="-122"/>
                <a:ea typeface="Xingkai SC Light" charset="-122"/>
                <a:cs typeface="Xingkai SC Light" charset="-122"/>
              </a:rPr>
              <a:t>：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SSSP, </a:t>
            </a:r>
            <a:r>
              <a:rPr kumimoji="1"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PagerRank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, WCC, WCC-HASHMIN, BFS</a:t>
            </a:r>
          </a:p>
          <a:p>
            <a:pPr marL="457200" indent="-457200">
              <a:buAutoNum type="arabicPeriod"/>
            </a:pP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工业界</a:t>
            </a:r>
            <a:r>
              <a:rPr kumimoji="1" lang="zh-CN" altLang="en-US" sz="2400" dirty="0" smtClean="0">
                <a:latin typeface="LingWai SC Medium" charset="-122"/>
                <a:ea typeface="LingWai SC Medium" charset="-122"/>
                <a:cs typeface="LingWai SC Medium" charset="-122"/>
              </a:rPr>
              <a:t>： </a:t>
            </a:r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hits, label propagation, sampling, </a:t>
            </a:r>
            <a:r>
              <a:rPr kumimoji="1" lang="en-US" altLang="zh-CN" sz="2400" dirty="0" err="1" smtClean="0">
                <a:latin typeface="Times New Roman" charset="0"/>
                <a:ea typeface="Times New Roman" charset="0"/>
                <a:cs typeface="Times New Roman" charset="0"/>
              </a:rPr>
              <a:t>louvain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29" y="3178216"/>
            <a:ext cx="5285638" cy="2718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750946" y="3311709"/>
                <a:ext cx="4710951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/>
                  <a:t>图包含</a:t>
                </a:r>
                <a:r>
                  <a:rPr lang="en-US" altLang="zh-CN" dirty="0"/>
                  <a:t>19</a:t>
                </a:r>
                <a:r>
                  <a:rPr lang="zh-CN" altLang="zh-CN" dirty="0"/>
                  <a:t>个节点以及</a:t>
                </a:r>
                <a:r>
                  <a:rPr lang="en-US" altLang="zh-CN" dirty="0"/>
                  <a:t>27</a:t>
                </a:r>
                <a:r>
                  <a:rPr lang="zh-CN" altLang="zh-CN" dirty="0"/>
                  <a:t>条边，假定该图采用边分割的策略分为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个子图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，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altLang="zh-CN" dirty="0"/>
                  <a:t>,</a:t>
                </a: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包含点</a:t>
                </a:r>
                <a14:m>
                  <m:oMath xmlns:m="http://schemas.openxmlformats.org/officeDocument/2006/math">
                    <m:r>
                      <a:rPr lang="zh-CN" altLang="zh-CN" i="1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4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5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6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zh-CN" dirty="0"/>
                  <a:t>以及与这些点所连接的边，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zh-CN" dirty="0"/>
                  <a:t>包含点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={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7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8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9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10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11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12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14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}</m:t>
                    </m:r>
                  </m:oMath>
                </a14:m>
                <a:r>
                  <a:rPr lang="zh-CN" altLang="zh-CN" dirty="0"/>
                  <a:t>以及与这些点所连接的边，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zh-CN" dirty="0"/>
                  <a:t>包含点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charset="0"/>
                          </a:rPr>
                          <m:t>𝑉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15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16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17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18</m:t>
                            </m:r>
                          </m:sub>
                        </m:sSub>
                        <m:r>
                          <a:rPr lang="en-US" altLang="zh-CN" i="1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charset="0"/>
                              </a:rPr>
                              <m:t>19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dirty="0"/>
                  <a:t>以及与这些点所连接的边。其中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有两条边相连，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2 </m:t>
                        </m:r>
                      </m:sub>
                    </m:sSub>
                  </m:oMath>
                </a14:m>
                <a:r>
                  <a:rPr lang="zh-CN" altLang="zh-CN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>
                            <a:latin typeface="Cambria Math" charset="0"/>
                          </a:rPr>
                          <m:t>Ϝ</m:t>
                        </m:r>
                      </m:e>
                      <m:sub>
                        <m:r>
                          <a:rPr lang="en-US" altLang="zh-CN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zh-CN" altLang="zh-CN" dirty="0"/>
                  <a:t>有</a:t>
                </a:r>
                <a:r>
                  <a:rPr lang="en-US" altLang="zh-CN" dirty="0"/>
                  <a:t>3</a:t>
                </a:r>
                <a:r>
                  <a:rPr lang="zh-CN" altLang="zh-CN" dirty="0"/>
                  <a:t>条边相连</a:t>
                </a:r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0946" y="3311709"/>
                <a:ext cx="4710951" cy="2585323"/>
              </a:xfrm>
              <a:prstGeom prst="rect">
                <a:avLst/>
              </a:prstGeom>
              <a:blipFill rotWithShape="0">
                <a:blip r:embed="rId5"/>
                <a:stretch>
                  <a:fillRect l="-1035" t="-3066" r="-1035" b="-5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3448757" y="5426413"/>
            <a:ext cx="4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f2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95336" y="5057081"/>
            <a:ext cx="4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f1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235291" y="5070785"/>
            <a:ext cx="46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f3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344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108286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算法选取与分类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2" y="1826865"/>
            <a:ext cx="6800195" cy="436587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12065" y="5823411"/>
            <a:ext cx="683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PagerRank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SSSP                             hits  </a:t>
            </a:r>
            <a:endParaRPr kumimoji="1"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7923182" y="4096103"/>
            <a:ext cx="31822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STXingkai" charset="-122"/>
                <a:ea typeface="STXingkai" charset="-122"/>
                <a:cs typeface="STXingkai" charset="-122"/>
              </a:rPr>
              <a:t>发现：</a:t>
            </a:r>
            <a:r>
              <a:rPr kumimoji="1" lang="zh-CN" altLang="en-US" dirty="0" smtClean="0">
                <a:solidFill>
                  <a:srgbClr val="FF0000"/>
                </a:solidFill>
                <a:latin typeface="Xingkai SC Light" charset="-122"/>
                <a:ea typeface="Xingkai SC Light" charset="-122"/>
                <a:cs typeface="Xingkai SC Light" charset="-122"/>
              </a:rPr>
              <a:t>不同图算法每轮迭代的活跃点数不相同，但有一定的规律遵循</a:t>
            </a:r>
            <a:endParaRPr kumimoji="1" lang="zh-CN" altLang="en-US" dirty="0">
              <a:solidFill>
                <a:srgbClr val="FF0000"/>
              </a:solidFill>
              <a:latin typeface="Xingkai SC Light" charset="-122"/>
              <a:ea typeface="Xingkai SC Light" charset="-122"/>
              <a:cs typeface="Xingkai SC Light" charset="-122"/>
            </a:endParaRPr>
          </a:p>
        </p:txBody>
      </p:sp>
      <p:cxnSp>
        <p:nvCxnSpPr>
          <p:cNvPr id="13" name="直线箭头连接符 12"/>
          <p:cNvCxnSpPr/>
          <p:nvPr/>
        </p:nvCxnSpPr>
        <p:spPr>
          <a:xfrm>
            <a:off x="7514897" y="2352728"/>
            <a:ext cx="695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451052" y="2168062"/>
            <a:ext cx="1063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authority</a:t>
            </a:r>
            <a:endParaRPr kumimoji="1" lang="zh-CN" altLang="en-US" dirty="0"/>
          </a:p>
        </p:txBody>
      </p:sp>
      <p:cxnSp>
        <p:nvCxnSpPr>
          <p:cNvPr id="16" name="直线箭头连接符 15"/>
          <p:cNvCxnSpPr/>
          <p:nvPr/>
        </p:nvCxnSpPr>
        <p:spPr>
          <a:xfrm>
            <a:off x="7514897" y="3304164"/>
            <a:ext cx="6958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596183" y="2168062"/>
            <a:ext cx="1346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hub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27983" y="1274337"/>
            <a:ext cx="54782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算法在</a:t>
            </a:r>
            <a:r>
              <a:rPr kumimoji="1" lang="en-US" altLang="zh-CN" sz="2400" dirty="0" smtClean="0">
                <a:latin typeface="STKaiti" charset="-122"/>
                <a:ea typeface="STKaiti" charset="-122"/>
                <a:cs typeface="STKaiti" charset="-122"/>
              </a:rPr>
              <a:t>PIE</a:t>
            </a:r>
            <a:r>
              <a:rPr kumimoji="1" lang="zh-CN" altLang="en-US" sz="2400" dirty="0" smtClean="0">
                <a:latin typeface="STKaiti" charset="-122"/>
                <a:ea typeface="STKaiti" charset="-122"/>
                <a:cs typeface="STKaiti" charset="-122"/>
              </a:rPr>
              <a:t>模型中每轮计算的活跃点数</a:t>
            </a:r>
            <a:endParaRPr kumimoji="1" lang="zh-CN" altLang="en-US" sz="2400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09249" y="3197401"/>
            <a:ext cx="1743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send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authority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72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48089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582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算法选取与分类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48524" y="1232274"/>
            <a:ext cx="17476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HITS </a:t>
            </a:r>
            <a:r>
              <a:rPr kumimoji="1"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算法</a:t>
            </a:r>
            <a:endParaRPr kumimoji="1" lang="zh-CN" alt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064548" y="3722984"/>
            <a:ext cx="542261" cy="5316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515446" y="2747071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536712" y="3722984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536712" y="4752062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7" name="直线箭头连接符 16"/>
          <p:cNvCxnSpPr/>
          <p:nvPr/>
        </p:nvCxnSpPr>
        <p:spPr>
          <a:xfrm>
            <a:off x="2179251" y="3085824"/>
            <a:ext cx="741757" cy="579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2252332" y="3988798"/>
            <a:ext cx="668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箭头连接符 20"/>
          <p:cNvCxnSpPr/>
          <p:nvPr/>
        </p:nvCxnSpPr>
        <p:spPr>
          <a:xfrm flipV="1">
            <a:off x="2212170" y="4465861"/>
            <a:ext cx="668676" cy="543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857502" y="4382730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485457" y="3788694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485456" y="4833210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70894" y="2897104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2417289" y="2959720"/>
            <a:ext cx="8018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topic</a:t>
            </a:r>
            <a:endParaRPr kumimoji="1"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2443953" y="2130351"/>
            <a:ext cx="1711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Authority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</a:t>
            </a:r>
            <a:endParaRPr kumimoji="1" lang="zh-CN" altLang="en-US" dirty="0"/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3335678" y="2641877"/>
            <a:ext cx="1" cy="74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42"/>
          <p:cNvSpPr/>
          <p:nvPr/>
        </p:nvSpPr>
        <p:spPr>
          <a:xfrm>
            <a:off x="4535462" y="3718055"/>
            <a:ext cx="542261" cy="53162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6197462" y="4817914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6182014" y="3737036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6180295" y="2695409"/>
            <a:ext cx="542261" cy="53162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7" name="直线箭头连接符 46"/>
          <p:cNvCxnSpPr/>
          <p:nvPr/>
        </p:nvCxnSpPr>
        <p:spPr>
          <a:xfrm flipV="1">
            <a:off x="5299950" y="2988764"/>
            <a:ext cx="666362" cy="5065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>
            <a:off x="5299950" y="3983869"/>
            <a:ext cx="6686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/>
          <p:cNvCxnSpPr/>
          <p:nvPr/>
        </p:nvCxnSpPr>
        <p:spPr>
          <a:xfrm>
            <a:off x="5299950" y="4471968"/>
            <a:ext cx="666362" cy="371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6790449" y="4880665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51" name="文本框 50"/>
          <p:cNvSpPr txBox="1"/>
          <p:nvPr/>
        </p:nvSpPr>
        <p:spPr>
          <a:xfrm>
            <a:off x="6790449" y="2749671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6730564" y="3860350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4323644" y="4365684"/>
            <a:ext cx="817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节点</a:t>
            </a:r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55" name="文本框 54"/>
          <p:cNvSpPr txBox="1"/>
          <p:nvPr/>
        </p:nvSpPr>
        <p:spPr>
          <a:xfrm>
            <a:off x="4180423" y="2132347"/>
            <a:ext cx="1252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/>
              <a:t>Hub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High</a:t>
            </a:r>
            <a:endParaRPr kumimoji="1" lang="zh-CN" altLang="en-US" dirty="0"/>
          </a:p>
        </p:txBody>
      </p:sp>
      <p:cxnSp>
        <p:nvCxnSpPr>
          <p:cNvPr id="56" name="直线箭头连接符 55"/>
          <p:cNvCxnSpPr/>
          <p:nvPr/>
        </p:nvCxnSpPr>
        <p:spPr>
          <a:xfrm flipV="1">
            <a:off x="4806591" y="2784444"/>
            <a:ext cx="1" cy="7409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连接符 65"/>
          <p:cNvCxnSpPr/>
          <p:nvPr/>
        </p:nvCxnSpPr>
        <p:spPr>
          <a:xfrm flipH="1">
            <a:off x="4117584" y="1702981"/>
            <a:ext cx="10632" cy="42423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7675681" y="1693939"/>
            <a:ext cx="39030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 smtClean="0">
                <a:latin typeface="Times New Roman" charset="0"/>
                <a:ea typeface="宋体" charset="-122"/>
                <a:cs typeface="Times New Roman" charset="0"/>
              </a:rPr>
              <a:t>HITS</a:t>
            </a:r>
            <a:r>
              <a:rPr lang="zh-CN" altLang="zh-CN" kern="0" dirty="0" smtClean="0">
                <a:latin typeface="Times New Roman" charset="0"/>
                <a:ea typeface="宋体" charset="-122"/>
                <a:cs typeface="Times New Roman" charset="0"/>
              </a:rPr>
              <a:t>算法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一个</a:t>
            </a:r>
            <a:r>
              <a:rPr lang="en-US" altLang="zh-CN" kern="0" dirty="0">
                <a:latin typeface="Times New Roman" charset="0"/>
                <a:ea typeface="宋体" charset="-122"/>
              </a:rPr>
              <a:t>(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网络</a:t>
            </a:r>
            <a:r>
              <a:rPr lang="en-US" altLang="zh-CN" kern="0" dirty="0">
                <a:latin typeface="Times New Roman" charset="0"/>
                <a:ea typeface="宋体" charset="-122"/>
              </a:rPr>
              <a:t>)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节点的重要性分成了两种属性，分别为</a:t>
            </a:r>
            <a:r>
              <a:rPr lang="en-US" altLang="zh-CN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Authority</a:t>
            </a:r>
            <a:r>
              <a:rPr lang="zh-CN" altLang="en-US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 与 </a:t>
            </a:r>
            <a:r>
              <a:rPr lang="en-US" altLang="zh-CN" kern="0" dirty="0" smtClean="0">
                <a:solidFill>
                  <a:srgbClr val="FF0000"/>
                </a:solidFill>
                <a:latin typeface="Times New Roman" charset="0"/>
                <a:ea typeface="宋体" charset="-122"/>
              </a:rPr>
              <a:t>Hub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，其中</a:t>
            </a:r>
            <a:r>
              <a:rPr lang="en-US" altLang="zh-CN" kern="0" dirty="0">
                <a:latin typeface="Times New Roman" charset="0"/>
                <a:ea typeface="宋体" charset="-122"/>
              </a:rPr>
              <a:t>Authority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认为如果一个页面提供了关于某个主题的信息，那么这个页面就是有价值的，这样的页面就是</a:t>
            </a:r>
            <a:r>
              <a:rPr lang="en-US" altLang="zh-CN" kern="0" dirty="0">
                <a:latin typeface="Times New Roman" charset="0"/>
                <a:ea typeface="宋体" charset="-122"/>
              </a:rPr>
              <a:t>authority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页面，因此如果有很多</a:t>
            </a:r>
            <a:r>
              <a:rPr lang="zh-CN" altLang="zh-CN" kern="0" dirty="0" smtClean="0">
                <a:latin typeface="Times New Roman" charset="0"/>
                <a:ea typeface="宋体" charset="-122"/>
                <a:cs typeface="Times New Roman" charset="0"/>
              </a:rPr>
              <a:t>其它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的页面都指向该页面，说明这个页面的</a:t>
            </a:r>
            <a:r>
              <a:rPr lang="en-US" altLang="zh-CN" kern="0" dirty="0">
                <a:latin typeface="Times New Roman" charset="0"/>
                <a:ea typeface="宋体" charset="-122"/>
              </a:rPr>
              <a:t>authority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值就高；</a:t>
            </a:r>
            <a:r>
              <a:rPr lang="en-US" altLang="zh-CN" kern="0" dirty="0" smtClean="0">
                <a:latin typeface="Times New Roman" charset="0"/>
                <a:ea typeface="宋体" charset="-122"/>
              </a:rPr>
              <a:t>Hub</a:t>
            </a:r>
            <a:r>
              <a:rPr lang="zh-CN" altLang="en-US" kern="0" dirty="0" smtClean="0">
                <a:latin typeface="Times New Roman" charset="0"/>
                <a:ea typeface="宋体" charset="-122"/>
                <a:cs typeface="Times New Roman" charset="0"/>
              </a:rPr>
              <a:t>认为</a:t>
            </a:r>
            <a:r>
              <a:rPr lang="zh-CN" altLang="zh-CN" kern="0" dirty="0" smtClean="0">
                <a:latin typeface="Times New Roman" charset="0"/>
                <a:ea typeface="宋体" charset="-122"/>
                <a:cs typeface="Times New Roman" charset="0"/>
              </a:rPr>
              <a:t>还有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一些页面，比如</a:t>
            </a:r>
            <a:r>
              <a:rPr lang="en-US" altLang="zh-CN" kern="0" dirty="0">
                <a:latin typeface="Times New Roman" charset="0"/>
                <a:ea typeface="宋体" charset="-122"/>
              </a:rPr>
              <a:t>google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页面，虽然它本身不提供任何主题信息，但是从这个页面出发，可以跳转到很多有价值的页面上去，这样的页面就会成为</a:t>
            </a:r>
            <a:r>
              <a:rPr lang="en-US" altLang="zh-CN" kern="0" dirty="0">
                <a:latin typeface="Times New Roman" charset="0"/>
                <a:ea typeface="宋体" charset="-122"/>
              </a:rPr>
              <a:t>hubs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，因此如果某个页面指向了很多有</a:t>
            </a:r>
            <a:r>
              <a:rPr lang="en-US" altLang="zh-CN" kern="0" dirty="0">
                <a:latin typeface="Times New Roman" charset="0"/>
                <a:ea typeface="宋体" charset="-122"/>
              </a:rPr>
              <a:t>authority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值高的页面，那么它的</a:t>
            </a:r>
            <a:r>
              <a:rPr lang="en-US" altLang="zh-CN" kern="0" dirty="0">
                <a:latin typeface="Times New Roman" charset="0"/>
                <a:ea typeface="宋体" charset="-122"/>
              </a:rPr>
              <a:t>hub</a:t>
            </a:r>
            <a:r>
              <a:rPr lang="zh-CN" altLang="zh-CN" kern="0" dirty="0">
                <a:latin typeface="Times New Roman" charset="0"/>
                <a:ea typeface="宋体" charset="-122"/>
                <a:cs typeface="Times New Roman" charset="0"/>
              </a:rPr>
              <a:t>值就会高</a:t>
            </a:r>
            <a:r>
              <a:rPr lang="zh-CN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326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94822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算法选取与分类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2" y="1103793"/>
            <a:ext cx="2558830" cy="19191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449" y="3811935"/>
            <a:ext cx="2459180" cy="18443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826" y="3725161"/>
            <a:ext cx="2474910" cy="185618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247" y="1094924"/>
            <a:ext cx="2775471" cy="208160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0379" y="1118685"/>
            <a:ext cx="2678459" cy="20088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9" y="3717770"/>
            <a:ext cx="2494623" cy="187096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16" y="1150033"/>
            <a:ext cx="2585954" cy="19394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7265" y="3762936"/>
            <a:ext cx="2438233" cy="182867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982134" y="3285066"/>
            <a:ext cx="1064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BFS                                      WCC                                    SSSP                  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Sammpling</a:t>
            </a:r>
            <a:endParaRPr kumimoji="1" lang="en-US" altLang="zh-CN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76518" y="5754386"/>
            <a:ext cx="11693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</a:t>
            </a:r>
            <a:r>
              <a:rPr kumimoji="1" lang="zh-CN" altLang="en-US" dirty="0" smtClean="0">
                <a:latin typeface="LingWai SC Medium" charset="-122"/>
                <a:ea typeface="LingWai SC Medium" charset="-122"/>
                <a:cs typeface="LingWai SC Medium" charset="-122"/>
              </a:rPr>
              <a:t>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wcc-hashmin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label propagation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pagerank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   hits</a:t>
            </a:r>
            <a:r>
              <a:rPr kumimoji="1" lang="zh-CN" altLang="en-US" dirty="0" smtClean="0">
                <a:latin typeface="LingWai SC Medium" charset="-122"/>
                <a:ea typeface="LingWai SC Medium" charset="-122"/>
                <a:cs typeface="LingWai SC Medium" charset="-122"/>
              </a:rPr>
              <a:t>                                  </a:t>
            </a:r>
            <a:r>
              <a:rPr kumimoji="1" lang="en-US" altLang="zh-CN" dirty="0" err="1" smtClean="0">
                <a:latin typeface="LingWai SC Medium" charset="-122"/>
                <a:ea typeface="LingWai SC Medium" charset="-122"/>
                <a:cs typeface="LingWai SC Medium" charset="-122"/>
              </a:rPr>
              <a:t>louvain</a:t>
            </a:r>
            <a:endParaRPr kumimoji="1" lang="en-US" altLang="zh-CN" dirty="0">
              <a:latin typeface="LingWai SC Medium" charset="-122"/>
              <a:ea typeface="LingWai SC Medium" charset="-122"/>
              <a:cs typeface="LingWai SC Medium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9682" y="3811935"/>
            <a:ext cx="2538083" cy="1903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7384" y="6139622"/>
            <a:ext cx="3372075" cy="709911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9670" y="124649"/>
            <a:ext cx="740096" cy="740096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501041" y="956362"/>
            <a:ext cx="11198677" cy="36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01041" y="325778"/>
            <a:ext cx="101586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已完成的工作与阶段性成果</a:t>
            </a:r>
            <a:r>
              <a:rPr kumimoji="1" lang="en-US" altLang="zh-CN" sz="3200" b="1" dirty="0" smtClean="0">
                <a:latin typeface="STKaiti" charset="-122"/>
                <a:ea typeface="STKaiti" charset="-122"/>
                <a:cs typeface="STKaiti" charset="-122"/>
              </a:rPr>
              <a:t> </a:t>
            </a:r>
            <a:r>
              <a:rPr kumimoji="1" lang="mr-IN" altLang="zh-CN" sz="3200" b="1" dirty="0" smtClean="0">
                <a:latin typeface="STKaiti" charset="-122"/>
                <a:ea typeface="STKaiti" charset="-122"/>
                <a:cs typeface="STKaiti" charset="-122"/>
              </a:rPr>
              <a:t>–</a:t>
            </a:r>
            <a:r>
              <a:rPr kumimoji="1" lang="zh-CN" altLang="en-US" sz="3200" b="1" dirty="0" smtClean="0">
                <a:latin typeface="STKaiti" charset="-122"/>
                <a:ea typeface="STKaiti" charset="-122"/>
                <a:cs typeface="STKaiti" charset="-122"/>
              </a:rPr>
              <a:t> 算法选取与分类</a:t>
            </a:r>
            <a:endParaRPr kumimoji="1" lang="zh-CN" altLang="en-US" sz="3200" b="1" dirty="0">
              <a:latin typeface="STKaiti" charset="-122"/>
              <a:ea typeface="STKaiti" charset="-122"/>
              <a:cs typeface="STKaiti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4099" y="1169603"/>
            <a:ext cx="767926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2000" dirty="0" smtClean="0">
                <a:latin typeface="STXingkai" charset="-122"/>
                <a:ea typeface="STXingkai" charset="-122"/>
                <a:cs typeface="STXingkai" charset="-122"/>
              </a:rPr>
              <a:t>算法分类</a:t>
            </a:r>
            <a:endParaRPr kumimoji="1" lang="en-US" altLang="zh-CN" sz="2000" dirty="0">
              <a:latin typeface="STXingkai" charset="-122"/>
              <a:ea typeface="STXingkai" charset="-122"/>
              <a:cs typeface="STXingkai" charset="-122"/>
            </a:endParaRPr>
          </a:p>
          <a:p>
            <a:pPr marL="457200" indent="-457200">
              <a:buFontTx/>
              <a:buAutoNum type="arabicPeriod"/>
            </a:pP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Always Active Style: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abel propagation, </a:t>
            </a:r>
            <a:r>
              <a:rPr kumimoji="1" lang="en-US" altLang="zh-CN" sz="2000" dirty="0" err="1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kumimoji="1" lang="en-US" altLang="zh-CN" sz="2000" dirty="0" err="1" smtClean="0">
                <a:latin typeface="Times New Roman" charset="0"/>
                <a:ea typeface="Times New Roman" charset="0"/>
                <a:cs typeface="Times New Roman" charset="0"/>
              </a:rPr>
              <a:t>agerank</a:t>
            </a:r>
            <a:endParaRPr kumimoji="1"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457200" indent="-457200">
              <a:buAutoNum type="arabicPeriod"/>
            </a:pP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Message Dependency Style: SSSP, BFS, WCC, WCC_HASHMIN, Sampling</a:t>
            </a:r>
          </a:p>
          <a:p>
            <a:pPr marL="457200" indent="-457200">
              <a:buAutoNum type="arabicPeriod"/>
            </a:pP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Multiple Phase Style: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ouvain, Hits</a:t>
            </a:r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37" y="2844401"/>
            <a:ext cx="4738993" cy="153888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83" y="2784900"/>
            <a:ext cx="4699001" cy="156218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897810" y="4303495"/>
            <a:ext cx="197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>
                <a:latin typeface="LingWai SC Medium" charset="-122"/>
                <a:ea typeface="LingWai SC Medium" charset="-122"/>
                <a:cs typeface="LingWai SC Medium" charset="-122"/>
              </a:rPr>
              <a:t>Always Active Style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7629743" y="4328845"/>
            <a:ext cx="1972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Multiple Phase Style</a:t>
            </a:r>
            <a:endParaRPr kumimoji="1"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4387009" y="6309911"/>
            <a:ext cx="2784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LingWai SC Medium" charset="-122"/>
                <a:ea typeface="LingWai SC Medium" charset="-122"/>
                <a:cs typeface="LingWai SC Medium" charset="-122"/>
              </a:rPr>
              <a:t>Message Dependency </a:t>
            </a:r>
            <a:r>
              <a:rPr kumimoji="1" lang="en-US" altLang="zh-CN" dirty="0" smtClean="0">
                <a:latin typeface="LingWai SC Medium" charset="-122"/>
                <a:ea typeface="LingWai SC Medium" charset="-122"/>
                <a:cs typeface="LingWai SC Medium" charset="-122"/>
              </a:rPr>
              <a:t>Style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551" y="4698177"/>
            <a:ext cx="5020157" cy="162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41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2354</TotalTime>
  <Words>2201</Words>
  <Application>Microsoft Macintosh PowerPoint</Application>
  <PresentationFormat>宽屏</PresentationFormat>
  <Paragraphs>220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Cambria Math</vt:lpstr>
      <vt:lpstr>DengXian</vt:lpstr>
      <vt:lpstr>DengXian Light</vt:lpstr>
      <vt:lpstr>LingWai SC Medium</vt:lpstr>
      <vt:lpstr>Mangal</vt:lpstr>
      <vt:lpstr>STFangsong</vt:lpstr>
      <vt:lpstr>STKaiti</vt:lpstr>
      <vt:lpstr>STXingkai</vt:lpstr>
      <vt:lpstr>Times New Roman</vt:lpstr>
      <vt:lpstr>Xingkai SC Light</vt:lpstr>
      <vt:lpstr>宋体</vt:lpstr>
      <vt:lpstr>Arial</vt:lpstr>
      <vt:lpstr>Office 主题</vt:lpstr>
      <vt:lpstr>基于消息量预测的自适应并行图计算系统性能优化研究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173</cp:revision>
  <dcterms:created xsi:type="dcterms:W3CDTF">2019-08-24T09:22:58Z</dcterms:created>
  <dcterms:modified xsi:type="dcterms:W3CDTF">2019-08-30T01:37:08Z</dcterms:modified>
</cp:coreProperties>
</file>